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1"/>
  </p:notesMasterIdLst>
  <p:sldIdLst>
    <p:sldId id="256" r:id="rId2"/>
    <p:sldId id="766" r:id="rId3"/>
    <p:sldId id="520" r:id="rId4"/>
    <p:sldId id="525" r:id="rId5"/>
    <p:sldId id="526" r:id="rId6"/>
    <p:sldId id="527" r:id="rId7"/>
    <p:sldId id="528" r:id="rId8"/>
    <p:sldId id="529" r:id="rId9"/>
    <p:sldId id="530" r:id="rId10"/>
    <p:sldId id="531" r:id="rId11"/>
    <p:sldId id="533" r:id="rId12"/>
    <p:sldId id="535" r:id="rId13"/>
    <p:sldId id="537" r:id="rId14"/>
    <p:sldId id="536" r:id="rId15"/>
    <p:sldId id="538" r:id="rId16"/>
    <p:sldId id="539" r:id="rId17"/>
    <p:sldId id="540" r:id="rId18"/>
    <p:sldId id="541" r:id="rId19"/>
    <p:sldId id="542" r:id="rId20"/>
    <p:sldId id="543" r:id="rId21"/>
    <p:sldId id="544" r:id="rId22"/>
    <p:sldId id="920" r:id="rId23"/>
    <p:sldId id="921" r:id="rId24"/>
    <p:sldId id="923" r:id="rId25"/>
    <p:sldId id="545" r:id="rId26"/>
    <p:sldId id="546" r:id="rId27"/>
    <p:sldId id="547" r:id="rId28"/>
    <p:sldId id="548" r:id="rId29"/>
    <p:sldId id="549" r:id="rId30"/>
    <p:sldId id="550" r:id="rId31"/>
    <p:sldId id="551" r:id="rId32"/>
    <p:sldId id="552" r:id="rId33"/>
    <p:sldId id="553" r:id="rId34"/>
    <p:sldId id="554" r:id="rId35"/>
    <p:sldId id="555" r:id="rId36"/>
    <p:sldId id="556" r:id="rId37"/>
    <p:sldId id="557" r:id="rId38"/>
    <p:sldId id="558" r:id="rId39"/>
    <p:sldId id="926" r:id="rId40"/>
    <p:sldId id="927" r:id="rId41"/>
    <p:sldId id="925" r:id="rId42"/>
    <p:sldId id="930" r:id="rId43"/>
    <p:sldId id="932" r:id="rId44"/>
    <p:sldId id="949" r:id="rId45"/>
    <p:sldId id="950" r:id="rId46"/>
    <p:sldId id="951" r:id="rId47"/>
    <p:sldId id="952" r:id="rId48"/>
    <p:sldId id="953" r:id="rId49"/>
    <p:sldId id="955" r:id="rId50"/>
    <p:sldId id="954" r:id="rId51"/>
    <p:sldId id="956" r:id="rId52"/>
    <p:sldId id="957" r:id="rId53"/>
    <p:sldId id="958" r:id="rId54"/>
    <p:sldId id="959" r:id="rId55"/>
    <p:sldId id="960" r:id="rId56"/>
    <p:sldId id="961" r:id="rId57"/>
    <p:sldId id="962" r:id="rId58"/>
    <p:sldId id="948" r:id="rId59"/>
    <p:sldId id="933" r:id="rId60"/>
    <p:sldId id="935" r:id="rId61"/>
    <p:sldId id="934" r:id="rId62"/>
    <p:sldId id="936" r:id="rId63"/>
    <p:sldId id="937" r:id="rId64"/>
    <p:sldId id="938" r:id="rId65"/>
    <p:sldId id="939" r:id="rId66"/>
    <p:sldId id="963" r:id="rId67"/>
    <p:sldId id="964" r:id="rId68"/>
    <p:sldId id="931" r:id="rId69"/>
    <p:sldId id="928" r:id="rId70"/>
    <p:sldId id="945" r:id="rId71"/>
    <p:sldId id="946" r:id="rId72"/>
    <p:sldId id="969" r:id="rId73"/>
    <p:sldId id="970" r:id="rId74"/>
    <p:sldId id="971" r:id="rId75"/>
    <p:sldId id="943" r:id="rId76"/>
    <p:sldId id="972" r:id="rId77"/>
    <p:sldId id="947" r:id="rId78"/>
    <p:sldId id="973" r:id="rId79"/>
    <p:sldId id="944" r:id="rId80"/>
    <p:sldId id="974" r:id="rId81"/>
    <p:sldId id="975" r:id="rId82"/>
    <p:sldId id="977" r:id="rId83"/>
    <p:sldId id="976" r:id="rId84"/>
    <p:sldId id="924" r:id="rId85"/>
    <p:sldId id="703" r:id="rId86"/>
    <p:sldId id="288" r:id="rId87"/>
    <p:sldId id="317" r:id="rId88"/>
    <p:sldId id="318" r:id="rId89"/>
    <p:sldId id="319" r:id="rId90"/>
    <p:sldId id="320" r:id="rId91"/>
    <p:sldId id="321" r:id="rId92"/>
    <p:sldId id="322" r:id="rId93"/>
    <p:sldId id="323" r:id="rId94"/>
    <p:sldId id="324" r:id="rId95"/>
    <p:sldId id="325" r:id="rId96"/>
    <p:sldId id="326" r:id="rId97"/>
    <p:sldId id="327" r:id="rId98"/>
    <p:sldId id="328" r:id="rId99"/>
    <p:sldId id="329" r:id="rId100"/>
    <p:sldId id="330" r:id="rId101"/>
    <p:sldId id="331" r:id="rId102"/>
    <p:sldId id="332" r:id="rId103"/>
    <p:sldId id="333" r:id="rId104"/>
    <p:sldId id="334" r:id="rId105"/>
    <p:sldId id="335" r:id="rId106"/>
    <p:sldId id="336" r:id="rId107"/>
    <p:sldId id="337" r:id="rId108"/>
    <p:sldId id="338" r:id="rId109"/>
    <p:sldId id="339" r:id="rId110"/>
    <p:sldId id="341" r:id="rId111"/>
    <p:sldId id="340" r:id="rId112"/>
    <p:sldId id="273" r:id="rId113"/>
    <p:sldId id="356" r:id="rId114"/>
    <p:sldId id="978" r:id="rId115"/>
    <p:sldId id="942" r:id="rId116"/>
    <p:sldId id="979" r:id="rId117"/>
    <p:sldId id="980" r:id="rId118"/>
    <p:sldId id="981" r:id="rId119"/>
    <p:sldId id="987" r:id="rId120"/>
    <p:sldId id="982" r:id="rId121"/>
    <p:sldId id="983" r:id="rId122"/>
    <p:sldId id="984" r:id="rId123"/>
    <p:sldId id="985" r:id="rId124"/>
    <p:sldId id="986" r:id="rId125"/>
    <p:sldId id="988" r:id="rId126"/>
    <p:sldId id="990" r:id="rId127"/>
    <p:sldId id="989" r:id="rId128"/>
    <p:sldId id="968" r:id="rId129"/>
    <p:sldId id="402" r:id="rId13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CE72DD33-DD87-438F-8656-F4ECD17BCF77}">
          <p14:sldIdLst>
            <p14:sldId id="256"/>
            <p14:sldId id="766"/>
            <p14:sldId id="520"/>
            <p14:sldId id="525"/>
            <p14:sldId id="526"/>
            <p14:sldId id="527"/>
            <p14:sldId id="528"/>
            <p14:sldId id="529"/>
            <p14:sldId id="530"/>
            <p14:sldId id="531"/>
            <p14:sldId id="533"/>
            <p14:sldId id="535"/>
            <p14:sldId id="537"/>
            <p14:sldId id="536"/>
            <p14:sldId id="538"/>
            <p14:sldId id="539"/>
            <p14:sldId id="540"/>
            <p14:sldId id="541"/>
            <p14:sldId id="542"/>
            <p14:sldId id="543"/>
            <p14:sldId id="544"/>
            <p14:sldId id="920"/>
            <p14:sldId id="921"/>
            <p14:sldId id="923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926"/>
            <p14:sldId id="927"/>
            <p14:sldId id="925"/>
            <p14:sldId id="930"/>
            <p14:sldId id="932"/>
            <p14:sldId id="949"/>
            <p14:sldId id="950"/>
            <p14:sldId id="951"/>
            <p14:sldId id="952"/>
            <p14:sldId id="953"/>
            <p14:sldId id="955"/>
            <p14:sldId id="954"/>
            <p14:sldId id="956"/>
            <p14:sldId id="957"/>
            <p14:sldId id="958"/>
            <p14:sldId id="959"/>
            <p14:sldId id="960"/>
            <p14:sldId id="961"/>
            <p14:sldId id="962"/>
            <p14:sldId id="948"/>
            <p14:sldId id="933"/>
            <p14:sldId id="935"/>
            <p14:sldId id="934"/>
            <p14:sldId id="936"/>
            <p14:sldId id="937"/>
            <p14:sldId id="938"/>
            <p14:sldId id="939"/>
            <p14:sldId id="963"/>
            <p14:sldId id="964"/>
            <p14:sldId id="931"/>
            <p14:sldId id="928"/>
            <p14:sldId id="945"/>
            <p14:sldId id="946"/>
            <p14:sldId id="969"/>
            <p14:sldId id="970"/>
            <p14:sldId id="971"/>
            <p14:sldId id="943"/>
            <p14:sldId id="972"/>
            <p14:sldId id="947"/>
            <p14:sldId id="973"/>
            <p14:sldId id="944"/>
            <p14:sldId id="974"/>
            <p14:sldId id="975"/>
            <p14:sldId id="977"/>
            <p14:sldId id="976"/>
            <p14:sldId id="924"/>
            <p14:sldId id="703"/>
            <p14:sldId id="288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1"/>
            <p14:sldId id="340"/>
            <p14:sldId id="273"/>
            <p14:sldId id="356"/>
            <p14:sldId id="978"/>
            <p14:sldId id="942"/>
            <p14:sldId id="979"/>
            <p14:sldId id="980"/>
            <p14:sldId id="981"/>
            <p14:sldId id="987"/>
            <p14:sldId id="982"/>
            <p14:sldId id="983"/>
            <p14:sldId id="984"/>
            <p14:sldId id="985"/>
            <p14:sldId id="986"/>
            <p14:sldId id="988"/>
            <p14:sldId id="990"/>
            <p14:sldId id="989"/>
            <p14:sldId id="968"/>
            <p14:sldId id="4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5F2C4A-4E6B-4841-8E1F-122BE1A18D8E}" v="5" dt="2022-11-17T21:52:53.659"/>
    <p1510:client id="{E081B665-71EE-4301-B749-01878397BE53}" v="5" dt="2022-11-12T13:49:55.7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836" autoAdjust="0"/>
  </p:normalViewPr>
  <p:slideViewPr>
    <p:cSldViewPr>
      <p:cViewPr varScale="1">
        <p:scale>
          <a:sx n="97" d="100"/>
          <a:sy n="97" d="100"/>
        </p:scale>
        <p:origin x="1926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136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Белянин Никита" userId="42d57e403e6e8a5d" providerId="Windows Live" clId="Web-{315F2C4A-4E6B-4841-8E1F-122BE1A18D8E}"/>
    <pc:docChg chg="modSld">
      <pc:chgData name="Белянин Никита" userId="42d57e403e6e8a5d" providerId="Windows Live" clId="Web-{315F2C4A-4E6B-4841-8E1F-122BE1A18D8E}" dt="2022-11-17T21:52:53.659" v="4" actId="1076"/>
      <pc:docMkLst>
        <pc:docMk/>
      </pc:docMkLst>
      <pc:sldChg chg="modSp">
        <pc:chgData name="Белянин Никита" userId="42d57e403e6e8a5d" providerId="Windows Live" clId="Web-{315F2C4A-4E6B-4841-8E1F-122BE1A18D8E}" dt="2022-11-17T21:09:50.919" v="0" actId="1076"/>
        <pc:sldMkLst>
          <pc:docMk/>
          <pc:sldMk cId="2879527973" sldId="322"/>
        </pc:sldMkLst>
        <pc:picChg chg="mod">
          <ac:chgData name="Белянин Никита" userId="42d57e403e6e8a5d" providerId="Windows Live" clId="Web-{315F2C4A-4E6B-4841-8E1F-122BE1A18D8E}" dt="2022-11-17T21:09:50.919" v="0" actId="1076"/>
          <ac:picMkLst>
            <pc:docMk/>
            <pc:sldMk cId="2879527973" sldId="322"/>
            <ac:picMk id="6149" creationId="{00000000-0000-0000-0000-000000000000}"/>
          </ac:picMkLst>
        </pc:picChg>
      </pc:sldChg>
      <pc:sldChg chg="modSp">
        <pc:chgData name="Белянин Никита" userId="42d57e403e6e8a5d" providerId="Windows Live" clId="Web-{315F2C4A-4E6B-4841-8E1F-122BE1A18D8E}" dt="2022-11-17T21:46:24.351" v="3" actId="1076"/>
        <pc:sldMkLst>
          <pc:docMk/>
          <pc:sldMk cId="3796264394" sldId="324"/>
        </pc:sldMkLst>
        <pc:picChg chg="mod">
          <ac:chgData name="Белянин Никита" userId="42d57e403e6e8a5d" providerId="Windows Live" clId="Web-{315F2C4A-4E6B-4841-8E1F-122BE1A18D8E}" dt="2022-11-17T21:46:24.351" v="3" actId="1076"/>
          <ac:picMkLst>
            <pc:docMk/>
            <pc:sldMk cId="3796264394" sldId="324"/>
            <ac:picMk id="8194" creationId="{00000000-0000-0000-0000-000000000000}"/>
          </ac:picMkLst>
        </pc:picChg>
        <pc:picChg chg="mod">
          <ac:chgData name="Белянин Никита" userId="42d57e403e6e8a5d" providerId="Windows Live" clId="Web-{315F2C4A-4E6B-4841-8E1F-122BE1A18D8E}" dt="2022-11-17T21:46:22.976" v="1" actId="1076"/>
          <ac:picMkLst>
            <pc:docMk/>
            <pc:sldMk cId="3796264394" sldId="324"/>
            <ac:picMk id="8195" creationId="{00000000-0000-0000-0000-000000000000}"/>
          </ac:picMkLst>
        </pc:picChg>
      </pc:sldChg>
      <pc:sldChg chg="modSp">
        <pc:chgData name="Белянин Никита" userId="42d57e403e6e8a5d" providerId="Windows Live" clId="Web-{315F2C4A-4E6B-4841-8E1F-122BE1A18D8E}" dt="2022-11-17T21:52:53.659" v="4" actId="1076"/>
        <pc:sldMkLst>
          <pc:docMk/>
          <pc:sldMk cId="3159806000" sldId="325"/>
        </pc:sldMkLst>
        <pc:picChg chg="mod">
          <ac:chgData name="Белянин Никита" userId="42d57e403e6e8a5d" providerId="Windows Live" clId="Web-{315F2C4A-4E6B-4841-8E1F-122BE1A18D8E}" dt="2022-11-17T21:52:53.659" v="4" actId="1076"/>
          <ac:picMkLst>
            <pc:docMk/>
            <pc:sldMk cId="3159806000" sldId="325"/>
            <ac:picMk id="9219" creationId="{00000000-0000-0000-0000-000000000000}"/>
          </ac:picMkLst>
        </pc:picChg>
      </pc:sldChg>
    </pc:docChg>
  </pc:docChgLst>
  <pc:docChgLst>
    <pc:chgData name="Белянин Никита" userId="42d57e403e6e8a5d" providerId="Windows Live" clId="Web-{E081B665-71EE-4301-B749-01878397BE53}"/>
    <pc:docChg chg="modSld">
      <pc:chgData name="Белянин Никита" userId="42d57e403e6e8a5d" providerId="Windows Live" clId="Web-{E081B665-71EE-4301-B749-01878397BE53}" dt="2022-11-12T13:49:55.728" v="4" actId="1076"/>
      <pc:docMkLst>
        <pc:docMk/>
      </pc:docMkLst>
      <pc:sldChg chg="modSp">
        <pc:chgData name="Белянин Никита" userId="42d57e403e6e8a5d" providerId="Windows Live" clId="Web-{E081B665-71EE-4301-B749-01878397BE53}" dt="2022-11-12T13:49:55.728" v="4" actId="1076"/>
        <pc:sldMkLst>
          <pc:docMk/>
          <pc:sldMk cId="283839941" sldId="319"/>
        </pc:sldMkLst>
        <pc:spChg chg="mod">
          <ac:chgData name="Белянин Никита" userId="42d57e403e6e8a5d" providerId="Windows Live" clId="Web-{E081B665-71EE-4301-B749-01878397BE53}" dt="2022-11-12T13:49:55.728" v="4" actId="1076"/>
          <ac:spMkLst>
            <pc:docMk/>
            <pc:sldMk cId="283839941" sldId="319"/>
            <ac:spMk id="5" creationId="{00000000-0000-0000-0000-000000000000}"/>
          </ac:spMkLst>
        </pc:spChg>
      </pc:sldChg>
      <pc:sldChg chg="modSp">
        <pc:chgData name="Белянин Никита" userId="42d57e403e6e8a5d" providerId="Windows Live" clId="Web-{E081B665-71EE-4301-B749-01878397BE53}" dt="2022-11-12T12:19:52.391" v="0" actId="1076"/>
        <pc:sldMkLst>
          <pc:docMk/>
          <pc:sldMk cId="2036830925" sldId="552"/>
        </pc:sldMkLst>
        <pc:spChg chg="mod">
          <ac:chgData name="Белянин Никита" userId="42d57e403e6e8a5d" providerId="Windows Live" clId="Web-{E081B665-71EE-4301-B749-01878397BE53}" dt="2022-11-12T12:19:52.391" v="0" actId="1076"/>
          <ac:spMkLst>
            <pc:docMk/>
            <pc:sldMk cId="2036830925" sldId="552"/>
            <ac:spMk id="4" creationId="{00000000-0000-0000-0000-000000000000}"/>
          </ac:spMkLst>
        </pc:spChg>
      </pc:sldChg>
      <pc:sldChg chg="modSp">
        <pc:chgData name="Белянин Никита" userId="42d57e403e6e8a5d" providerId="Windows Live" clId="Web-{E081B665-71EE-4301-B749-01878397BE53}" dt="2022-11-12T12:31:12.753" v="1" actId="1076"/>
        <pc:sldMkLst>
          <pc:docMk/>
          <pc:sldMk cId="314843873" sldId="935"/>
        </pc:sldMkLst>
        <pc:spChg chg="mod">
          <ac:chgData name="Белянин Никита" userId="42d57e403e6e8a5d" providerId="Windows Live" clId="Web-{E081B665-71EE-4301-B749-01878397BE53}" dt="2022-11-12T12:31:12.753" v="1" actId="1076"/>
          <ac:spMkLst>
            <pc:docMk/>
            <pc:sldMk cId="314843873" sldId="935"/>
            <ac:spMk id="4" creationId="{00000000-0000-0000-0000-000000000000}"/>
          </ac:spMkLst>
        </pc:spChg>
      </pc:sldChg>
      <pc:sldChg chg="modSp">
        <pc:chgData name="Белянин Никита" userId="42d57e403e6e8a5d" providerId="Windows Live" clId="Web-{E081B665-71EE-4301-B749-01878397BE53}" dt="2022-11-12T13:05:20.303" v="3" actId="1076"/>
        <pc:sldMkLst>
          <pc:docMk/>
          <pc:sldMk cId="3628561078" sldId="975"/>
        </pc:sldMkLst>
        <pc:spChg chg="mod">
          <ac:chgData name="Белянин Никита" userId="42d57e403e6e8a5d" providerId="Windows Live" clId="Web-{E081B665-71EE-4301-B749-01878397BE53}" dt="2022-11-12T13:05:20.303" v="3" actId="1076"/>
          <ac:spMkLst>
            <pc:docMk/>
            <pc:sldMk cId="3628561078" sldId="975"/>
            <ac:spMk id="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E7B75-BB9F-426A-B4B7-AC409DFD3BDC}" type="datetimeFigureOut">
              <a:rPr lang="ru-RU" smtClean="0"/>
              <a:t>17.11.2022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F0BCE-F8BD-4F73-A364-1765E17536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0284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17.11.2022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7884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17.11.2022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5456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17.11.2022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7425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17.11.2022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533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17.11.2022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5742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17.11.2022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4848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17.11.2022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426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17.11.2022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6759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17.11.2022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8037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17.11.2022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9503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6AD2-DA4C-40BF-BD8D-2CB8F96D6E10}" type="datetimeFigureOut">
              <a:rPr lang="ru-RU" smtClean="0"/>
              <a:t>17.11.2022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E1E71-BFCB-4728-8781-77F35182DB8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2655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66AD2-DA4C-40BF-BD8D-2CB8F96D6E10}" type="datetimeFigureOut">
              <a:rPr lang="ru-RU" smtClean="0"/>
              <a:t>17.11.2022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E1E71-BFCB-4728-8781-77F35182DB8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6278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stackoverflow.com/questions/7783044/whats-the-difference-between-asciiz-vs-ascii" TargetMode="Externa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cppstudio.com/spravochnik/standartnye-zagolovochnye-fajly-iz-si-v-s/zagolovochnyj-fajl-cctupe-ctupe-h/funkciya-islower/" TargetMode="External"/><Relationship Id="rId13" Type="http://schemas.openxmlformats.org/officeDocument/2006/relationships/hyperlink" Target="http://cppstudio.com/spravochnik/standartnye-zagolovochnye-fajly-iz-si-v-s/zagolovochnyj-fajl-cctupe-ctupe-h/funkciya-isxdigit/" TargetMode="External"/><Relationship Id="rId3" Type="http://schemas.openxmlformats.org/officeDocument/2006/relationships/hyperlink" Target="http://cppstudio.com/spravochnik/standartnye-zagolovochnye-fajly-iz-si-v-s/zagolovochnyj-fajl-cctupe-ctupe-h/funkciya-isalnum/" TargetMode="External"/><Relationship Id="rId7" Type="http://schemas.openxmlformats.org/officeDocument/2006/relationships/hyperlink" Target="http://cppstudio.com/spravochnik/standartnye-zagolovochnye-fajly-iz-si-v-s/zagolovochnyj-fajl-cctupe-ctupe-h/funkciya-isgraph/" TargetMode="External"/><Relationship Id="rId12" Type="http://schemas.openxmlformats.org/officeDocument/2006/relationships/hyperlink" Target="http://cppstudio.com/spravochnik/standartnye-zagolovochnye-fajly-iz-si-v-s/zagolovochnyj-fajl-cctupe-ctupe-h/funkciya-isupper/" TargetMode="External"/><Relationship Id="rId2" Type="http://schemas.openxmlformats.org/officeDocument/2006/relationships/hyperlink" Target="http://cppstudio.com/cat/309/31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ppstudio.com/spravochnik/standartnye-zagolovochnye-fajly-iz-si-v-s/zagolovochnyj-fajl-cctupe-ctupe-h/funkciya-isdigit/" TargetMode="External"/><Relationship Id="rId11" Type="http://schemas.openxmlformats.org/officeDocument/2006/relationships/hyperlink" Target="http://cppstudio.com/spravochnik/standartnye-zagolovochnye-fajly-iz-si-v-s/zagolovochnyj-fajl-cctupe-ctupe-h/funkciya-isspace/" TargetMode="External"/><Relationship Id="rId5" Type="http://schemas.openxmlformats.org/officeDocument/2006/relationships/hyperlink" Target="http://cppstudio.com/spravochnik/standartnye-zagolovochnye-fajly-iz-si-v-s/zagolovochnyj-fajl-cctupe-ctupe-h/funkciya-iscntrl/" TargetMode="External"/><Relationship Id="rId10" Type="http://schemas.openxmlformats.org/officeDocument/2006/relationships/hyperlink" Target="http://cppstudio.com/spravochnik/standartnye-zagolovochnye-fajly-iz-si-v-s/zagolovochnyj-fajl-cctupe-ctupe-h/funkciya-ispunct/" TargetMode="External"/><Relationship Id="rId4" Type="http://schemas.openxmlformats.org/officeDocument/2006/relationships/hyperlink" Target="http://cppstudio.com/spravochnik/standartnye-zagolovochnye-fajly-iz-si-v-s/zagolovochnyj-fajl-cctupe-ctupe-h/funkciya-isalpha/" TargetMode="External"/><Relationship Id="rId9" Type="http://schemas.openxmlformats.org/officeDocument/2006/relationships/hyperlink" Target="http://cppstudio.com/spravochnik/standartnye-zagolovochnye-fajly-iz-si-v-s/zagolovochnyj-fajl-cctupe-ctupe-h/funkciya-isprint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cpp.com.ru/kr_cbook/ch5kr.html" TargetMode="External"/><Relationship Id="rId2" Type="http://schemas.openxmlformats.org/officeDocument/2006/relationships/hyperlink" Target="https://learnc.info/c/arrays_vs_pointers.html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stackoverflow.com/questions/2054939/is-char-signed-or-unsigned-by-default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0%D0%BD%D0%B3%D0%BB%D0%B8%D0%B9%D1%81%D0%BA%D0%B8%D0%B9_%D1%8F%D0%B7%D1%8B%D0%BA" TargetMode="External"/><Relationship Id="rId2" Type="http://schemas.openxmlformats.org/officeDocument/2006/relationships/hyperlink" Target="https://ru.wikipedia.org/wiki/ASCII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ru.wikipedia.org/wiki/%D0%A1%D0%BE%D0%B5%D0%B4%D0%B8%D0%BD%D1%91%D0%BD%D0%BD%D1%8B%D0%B5_%D0%A8%D1%82%D0%B0%D1%82%D1%8B_%D0%90%D0%BC%D0%B5%D1%80%D0%B8%D0%BA%D0%B8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59632" y="1196752"/>
            <a:ext cx="7668852" cy="1224136"/>
          </a:xfrm>
        </p:spPr>
        <p:txBody>
          <a:bodyPr>
            <a:noAutofit/>
          </a:bodyPr>
          <a:lstStyle/>
          <a:p>
            <a:pPr algn="l"/>
            <a:r>
              <a:rPr lang="ru-RU" sz="3200" b="1" dirty="0">
                <a:solidFill>
                  <a:srgbClr val="00B050"/>
                </a:solidFill>
              </a:rPr>
              <a:t>Курс «Основы программирования»</a:t>
            </a:r>
            <a:br>
              <a:rPr lang="ru-RU" sz="3200" b="1" dirty="0">
                <a:solidFill>
                  <a:srgbClr val="00B050"/>
                </a:solidFill>
              </a:rPr>
            </a:br>
            <a:r>
              <a:rPr lang="ru-RU" sz="2400" b="1" dirty="0"/>
              <a:t>Власенко Олег </a:t>
            </a:r>
            <a:r>
              <a:rPr lang="ru-RU" sz="2400" b="1" dirty="0" err="1"/>
              <a:t>Федосович</a:t>
            </a:r>
            <a:br>
              <a:rPr lang="ru-RU" sz="2400" b="1" dirty="0"/>
            </a:br>
            <a:r>
              <a:rPr lang="en-US" sz="2400" b="1" dirty="0"/>
              <a:t>SimbirSoft</a:t>
            </a:r>
            <a:endParaRPr lang="ru-RU" sz="2400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259632" y="2924944"/>
            <a:ext cx="7056784" cy="2639144"/>
          </a:xfrm>
        </p:spPr>
        <p:txBody>
          <a:bodyPr>
            <a:normAutofit/>
          </a:bodyPr>
          <a:lstStyle/>
          <a:p>
            <a:pPr algn="l"/>
            <a:r>
              <a:rPr lang="ru-RU" b="1" dirty="0">
                <a:solidFill>
                  <a:srgbClr val="0070C0"/>
                </a:solidFill>
              </a:rPr>
              <a:t>Лекция 11</a:t>
            </a:r>
          </a:p>
          <a:p>
            <a:pPr algn="l"/>
            <a:r>
              <a:rPr lang="ru-RU" sz="2400" b="1" dirty="0"/>
              <a:t>Строки</a:t>
            </a:r>
          </a:p>
          <a:p>
            <a:pPr algn="l"/>
            <a:r>
              <a:rPr lang="ru-RU" sz="2400" b="1" dirty="0">
                <a:solidFill>
                  <a:srgbClr val="0070C0"/>
                </a:solidFill>
              </a:rPr>
              <a:t>ЛР 20. Знакомство с обработкой строк и символов</a:t>
            </a:r>
            <a:endParaRPr lang="ru-RU" sz="2400" b="1" dirty="0"/>
          </a:p>
          <a:p>
            <a:pPr algn="l"/>
            <a:r>
              <a:rPr lang="ru-RU" sz="2400" b="1" dirty="0">
                <a:solidFill>
                  <a:srgbClr val="0070C0"/>
                </a:solidFill>
              </a:rPr>
              <a:t>ЛР </a:t>
            </a:r>
            <a:r>
              <a:rPr lang="en-US" sz="2400" b="1" dirty="0">
                <a:solidFill>
                  <a:srgbClr val="0070C0"/>
                </a:solidFill>
              </a:rPr>
              <a:t>2</a:t>
            </a:r>
            <a:r>
              <a:rPr lang="ru-RU" sz="2400" b="1" dirty="0">
                <a:solidFill>
                  <a:srgbClr val="0070C0"/>
                </a:solidFill>
              </a:rPr>
              <a:t>1. Изучение стандартной библиотеки Си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1748364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418058"/>
          </a:xfrm>
        </p:spPr>
        <p:txBody>
          <a:bodyPr>
            <a:noAutofit/>
          </a:bodyPr>
          <a:lstStyle/>
          <a:p>
            <a:r>
              <a:rPr lang="en-US" sz="3200" b="1" dirty="0"/>
              <a:t>ASCIIZ</a:t>
            </a:r>
            <a:endParaRPr lang="ru-RU" sz="32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http://stackoverflow.com/questions/7783044/whats-the-difference-between-asciiz-vs-ascii</a:t>
            </a:r>
            <a:r>
              <a:rPr lang="en-US" sz="2400" dirty="0"/>
              <a:t> 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In computing, a C string is a character sequence terminated with a null character ('\0', called NUL in ASCII). It is usually stored as one-dimensional character array.[dubious – discuss] The name refers to the C programming language which uses this string representation. Alternative names are ASCIIZ (note that C strings do not imply the use of ASCII) and </a:t>
            </a:r>
            <a:r>
              <a:rPr lang="en-US" sz="2400" b="1" dirty="0"/>
              <a:t>null-terminated string 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84112722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8* (4)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51520" y="764704"/>
            <a:ext cx="8640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Создаем второй модуль – в нем будут находиться наши собственные реализации функций </a:t>
            </a:r>
            <a:r>
              <a:rPr lang="en-US" sz="2000" dirty="0" err="1"/>
              <a:t>isDigitMy</a:t>
            </a:r>
            <a:r>
              <a:rPr lang="ru-RU" sz="2000" dirty="0"/>
              <a:t>, </a:t>
            </a:r>
            <a:r>
              <a:rPr lang="en-US" sz="2000" dirty="0" err="1"/>
              <a:t>toUpperAll</a:t>
            </a:r>
            <a:r>
              <a:rPr lang="ru-RU" sz="2000" dirty="0"/>
              <a:t> и других.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556792"/>
            <a:ext cx="6372572" cy="5073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561143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8* (5)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51520" y="764704"/>
            <a:ext cx="8640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В </a:t>
            </a:r>
            <a:r>
              <a:rPr lang="en-US" sz="2000" dirty="0"/>
              <a:t>CPP </a:t>
            </a:r>
            <a:r>
              <a:rPr lang="ru-RU" sz="2000" dirty="0"/>
              <a:t>файл второго модуля вставляем код функций </a:t>
            </a:r>
            <a:r>
              <a:rPr lang="en-US" sz="2000" dirty="0" err="1"/>
              <a:t>isDigitMy</a:t>
            </a:r>
            <a:r>
              <a:rPr lang="ru-RU" sz="2000" dirty="0"/>
              <a:t>, </a:t>
            </a:r>
            <a:r>
              <a:rPr lang="en-US" sz="2000" dirty="0" err="1"/>
              <a:t>toUpperAll</a:t>
            </a:r>
            <a:r>
              <a:rPr lang="ru-RU" sz="2000" dirty="0"/>
              <a:t> 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7" y="1526833"/>
            <a:ext cx="6291038" cy="5035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450296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8* (6)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51520" y="764704"/>
            <a:ext cx="8640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Создаем заголовочный файл для второго модуля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340768"/>
            <a:ext cx="6456874" cy="5140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18851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8* (7)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51520" y="764704"/>
            <a:ext cx="8640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В заголовочный файл второго модуля добавляем прототипы функций </a:t>
            </a:r>
            <a:r>
              <a:rPr lang="en-US" sz="2000" dirty="0" err="1"/>
              <a:t>isDigitMy</a:t>
            </a:r>
            <a:r>
              <a:rPr lang="ru-RU" sz="2000" dirty="0"/>
              <a:t>, </a:t>
            </a:r>
            <a:r>
              <a:rPr lang="en-US" sz="2000" dirty="0" err="1"/>
              <a:t>toUpperAll</a:t>
            </a:r>
            <a:r>
              <a:rPr lang="ru-RU" sz="2000" dirty="0"/>
              <a:t> 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19" y="1411549"/>
            <a:ext cx="6435055" cy="515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12177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8* (8)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51520" y="764704"/>
            <a:ext cx="8640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В главный модуль включаем заголовочный файл нашего второго модуля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1" y="1930323"/>
            <a:ext cx="5786983" cy="4632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834588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8* (9)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51520" y="764704"/>
            <a:ext cx="8640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В </a:t>
            </a:r>
            <a:r>
              <a:rPr lang="en-US" sz="2000" dirty="0"/>
              <a:t>CPP </a:t>
            </a:r>
            <a:r>
              <a:rPr lang="ru-RU" sz="2000" dirty="0"/>
              <a:t>файл нашего второго модуля включаем заголовочный файл нашего же второго модуля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5" y="1815039"/>
            <a:ext cx="5930999" cy="4747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402507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8* (10)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51520" y="764704"/>
            <a:ext cx="8640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Собираем код 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555371"/>
            <a:ext cx="6863680" cy="5102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581126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8* (11)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51520" y="764704"/>
            <a:ext cx="8640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Запускаем на выполнение!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2138363"/>
            <a:ext cx="666750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85185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9 *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51520" y="764704"/>
            <a:ext cx="86409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Реализовать собственную версию функции </a:t>
            </a:r>
            <a:r>
              <a:rPr lang="ru-RU" sz="2000" dirty="0" err="1"/>
              <a:t>int</a:t>
            </a:r>
            <a:r>
              <a:rPr lang="ru-RU" sz="2000" dirty="0"/>
              <a:t> </a:t>
            </a:r>
            <a:r>
              <a:rPr lang="ru-RU" sz="2000" dirty="0" err="1"/>
              <a:t>strlen</a:t>
            </a:r>
            <a:r>
              <a:rPr lang="ru-RU" sz="2000" dirty="0"/>
              <a:t>(</a:t>
            </a:r>
            <a:r>
              <a:rPr lang="ru-RU" sz="2000" dirty="0" err="1"/>
              <a:t>char</a:t>
            </a:r>
            <a:r>
              <a:rPr lang="ru-RU" sz="2000" dirty="0"/>
              <a:t> *)</a:t>
            </a:r>
          </a:p>
          <a:p>
            <a:r>
              <a:rPr lang="ru-RU" sz="2000" dirty="0"/>
              <a:t>Добавить ее во второй модуль </a:t>
            </a:r>
          </a:p>
          <a:p>
            <a:r>
              <a:rPr lang="ru-RU" sz="2000" dirty="0"/>
              <a:t>Написать код для проверки работоспособности этой функции – можно использовать код из лекции</a:t>
            </a:r>
          </a:p>
          <a:p>
            <a:endParaRPr lang="ru-RU" sz="2000" dirty="0"/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51674609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10 **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51520" y="764704"/>
            <a:ext cx="864096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Реализовать собственную версию функции </a:t>
            </a:r>
            <a:r>
              <a:rPr lang="ru-RU" sz="2000" dirty="0" err="1"/>
              <a:t>int</a:t>
            </a:r>
            <a:r>
              <a:rPr lang="ru-RU" sz="2000" dirty="0"/>
              <a:t> </a:t>
            </a:r>
            <a:r>
              <a:rPr lang="ru-RU" sz="2000" dirty="0" err="1"/>
              <a:t>strcmp</a:t>
            </a:r>
            <a:r>
              <a:rPr lang="ru-RU" sz="2000" dirty="0"/>
              <a:t> (</a:t>
            </a:r>
            <a:r>
              <a:rPr lang="ru-RU" sz="2000" dirty="0" err="1"/>
              <a:t>char</a:t>
            </a:r>
            <a:r>
              <a:rPr lang="ru-RU" sz="2000" dirty="0"/>
              <a:t> *, </a:t>
            </a:r>
            <a:r>
              <a:rPr lang="ru-RU" sz="2000" dirty="0" err="1"/>
              <a:t>char</a:t>
            </a:r>
            <a:r>
              <a:rPr lang="ru-RU" sz="2000" dirty="0"/>
              <a:t> *)</a:t>
            </a:r>
          </a:p>
          <a:p>
            <a:r>
              <a:rPr lang="ru-RU" sz="2000" dirty="0"/>
              <a:t>Добавить ее во второй модуль </a:t>
            </a:r>
          </a:p>
          <a:p>
            <a:r>
              <a:rPr lang="ru-RU" sz="2000" dirty="0"/>
              <a:t>Написать код для проверки работоспособности этой функции – можно использовать код из лекции</a:t>
            </a:r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121940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418058"/>
          </a:xfrm>
        </p:spPr>
        <p:txBody>
          <a:bodyPr>
            <a:noAutofit/>
          </a:bodyPr>
          <a:lstStyle/>
          <a:p>
            <a:r>
              <a:rPr lang="en-US" sz="3200" b="1" dirty="0"/>
              <a:t>null-terminated string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void main() {</a:t>
            </a:r>
          </a:p>
          <a:p>
            <a:r>
              <a:rPr lang="en-US" sz="2400" dirty="0"/>
              <a:t>	char s1[8] = "Hi!\n";</a:t>
            </a:r>
          </a:p>
          <a:p>
            <a:endParaRPr lang="en-US" sz="2400" dirty="0"/>
          </a:p>
          <a:p>
            <a:r>
              <a:rPr lang="en-US" sz="2400" dirty="0"/>
              <a:t>	</a:t>
            </a:r>
            <a:r>
              <a:rPr lang="en-US" sz="2400" dirty="0" err="1"/>
              <a:t>int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;</a:t>
            </a:r>
          </a:p>
          <a:p>
            <a:r>
              <a:rPr lang="en-US" sz="2400" dirty="0"/>
              <a:t>	for (</a:t>
            </a:r>
            <a:r>
              <a:rPr lang="en-US" sz="2400" dirty="0" err="1"/>
              <a:t>i</a:t>
            </a:r>
            <a:r>
              <a:rPr lang="en-US" sz="2400" dirty="0"/>
              <a:t> = 0; </a:t>
            </a:r>
            <a:r>
              <a:rPr lang="en-US" sz="2400" dirty="0" err="1"/>
              <a:t>i</a:t>
            </a:r>
            <a:r>
              <a:rPr lang="en-US" sz="2400" dirty="0"/>
              <a:t> &lt; 8; </a:t>
            </a:r>
            <a:r>
              <a:rPr lang="en-US" sz="2400" dirty="0" err="1"/>
              <a:t>i</a:t>
            </a:r>
            <a:r>
              <a:rPr lang="en-US" sz="2400" dirty="0"/>
              <a:t>++) {</a:t>
            </a:r>
          </a:p>
          <a:p>
            <a:r>
              <a:rPr lang="en-US" sz="2400" dirty="0"/>
              <a:t>		</a:t>
            </a:r>
            <a:r>
              <a:rPr lang="en-US" sz="2400" dirty="0" err="1"/>
              <a:t>printf</a:t>
            </a:r>
            <a:r>
              <a:rPr lang="en-US" sz="2400" dirty="0"/>
              <a:t>("%c(%d), ", s1[</a:t>
            </a:r>
            <a:r>
              <a:rPr lang="en-US" sz="2400" dirty="0" err="1"/>
              <a:t>i</a:t>
            </a:r>
            <a:r>
              <a:rPr lang="en-US" sz="2400" dirty="0"/>
              <a:t>], s1[</a:t>
            </a:r>
            <a:r>
              <a:rPr lang="en-US" sz="2400" dirty="0" err="1"/>
              <a:t>i</a:t>
            </a:r>
            <a:r>
              <a:rPr lang="en-US" sz="2400" dirty="0"/>
              <a:t>]);</a:t>
            </a:r>
          </a:p>
          <a:p>
            <a:r>
              <a:rPr lang="en-US" sz="2400" dirty="0"/>
              <a:t>	}</a:t>
            </a:r>
          </a:p>
          <a:p>
            <a:r>
              <a:rPr lang="en-US" sz="2400" dirty="0"/>
              <a:t>}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575" y="3425428"/>
            <a:ext cx="6448425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056708"/>
            <a:ext cx="6924272" cy="1789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781266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11 **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51520" y="764704"/>
            <a:ext cx="864096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Реализовать собственную версию функции </a:t>
            </a:r>
            <a:r>
              <a:rPr lang="ru-RU" sz="2000" dirty="0" err="1"/>
              <a:t>void</a:t>
            </a:r>
            <a:r>
              <a:rPr lang="ru-RU" sz="2000" dirty="0"/>
              <a:t> </a:t>
            </a:r>
            <a:r>
              <a:rPr lang="ru-RU" sz="2000" dirty="0" err="1"/>
              <a:t>strcpy</a:t>
            </a:r>
            <a:r>
              <a:rPr lang="ru-RU" sz="2000" dirty="0"/>
              <a:t> (</a:t>
            </a:r>
            <a:r>
              <a:rPr lang="ru-RU" sz="2000" dirty="0" err="1"/>
              <a:t>char</a:t>
            </a:r>
            <a:r>
              <a:rPr lang="ru-RU" sz="2000" dirty="0"/>
              <a:t> *, </a:t>
            </a:r>
            <a:r>
              <a:rPr lang="ru-RU" sz="2000" dirty="0" err="1"/>
              <a:t>char</a:t>
            </a:r>
            <a:r>
              <a:rPr lang="ru-RU" sz="2000" dirty="0"/>
              <a:t> *)</a:t>
            </a:r>
          </a:p>
          <a:p>
            <a:r>
              <a:rPr lang="ru-RU" sz="2000" dirty="0"/>
              <a:t>Добавить ее во второй модуль </a:t>
            </a:r>
          </a:p>
          <a:p>
            <a:r>
              <a:rPr lang="ru-RU" sz="2000" dirty="0"/>
              <a:t>Написать код для проверки работоспособности этой функции – можно использовать код из лекции</a:t>
            </a:r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55343171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12 **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51520" y="764704"/>
            <a:ext cx="86409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Реализовать собственную версию функции </a:t>
            </a:r>
            <a:r>
              <a:rPr lang="ru-RU" sz="2000" dirty="0" err="1"/>
              <a:t>void</a:t>
            </a:r>
            <a:r>
              <a:rPr lang="ru-RU" sz="2000" dirty="0"/>
              <a:t> </a:t>
            </a:r>
            <a:r>
              <a:rPr lang="ru-RU" sz="2000" dirty="0" err="1"/>
              <a:t>strcat</a:t>
            </a:r>
            <a:r>
              <a:rPr lang="ru-RU" sz="2000" dirty="0"/>
              <a:t> (</a:t>
            </a:r>
            <a:r>
              <a:rPr lang="ru-RU" sz="2000" dirty="0" err="1"/>
              <a:t>char</a:t>
            </a:r>
            <a:r>
              <a:rPr lang="ru-RU" sz="2000" dirty="0"/>
              <a:t> *, </a:t>
            </a:r>
            <a:r>
              <a:rPr lang="ru-RU" sz="2000" dirty="0" err="1"/>
              <a:t>char</a:t>
            </a:r>
            <a:r>
              <a:rPr lang="ru-RU" sz="2000" dirty="0"/>
              <a:t> *)</a:t>
            </a:r>
          </a:p>
          <a:p>
            <a:r>
              <a:rPr lang="ru-RU" sz="2000" dirty="0"/>
              <a:t>Добавить ее во второй модуль </a:t>
            </a:r>
          </a:p>
          <a:p>
            <a:r>
              <a:rPr lang="ru-RU" sz="2000" dirty="0"/>
              <a:t>Написать код для проверки работоспособности этой функции – можно использовать код из лекции</a:t>
            </a:r>
          </a:p>
        </p:txBody>
      </p:sp>
    </p:spTree>
    <p:extLst>
      <p:ext uri="{BB962C8B-B14F-4D97-AF65-F5344CB8AC3E}">
        <p14:creationId xmlns:p14="http://schemas.microsoft.com/office/powerpoint/2010/main" val="353717325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Домашнее задание - часть 1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764704"/>
            <a:ext cx="855069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Доделать задачи с *, которые не были сделаны в классе.</a:t>
            </a:r>
          </a:p>
          <a:p>
            <a:r>
              <a:rPr lang="ru-RU" sz="2000" dirty="0"/>
              <a:t>Все собственные функции должны быть собраны во втором модуле.</a:t>
            </a:r>
          </a:p>
          <a:p>
            <a:r>
              <a:rPr lang="ru-RU" sz="2000" dirty="0"/>
              <a:t>В главном модуле для каждой из задач должен быть отдельный метод, в котором выполняет ввод, обработка и вывод.</a:t>
            </a:r>
          </a:p>
          <a:p>
            <a:endParaRPr lang="ru-RU" sz="2000" dirty="0"/>
          </a:p>
          <a:p>
            <a:r>
              <a:rPr lang="ru-RU" sz="2000" dirty="0"/>
              <a:t>** - если вы претендуете на уровень «Выше среднего» крайне полезно также доделать задачи с **</a:t>
            </a:r>
          </a:p>
          <a:p>
            <a:endParaRPr lang="ru-RU" sz="2000" dirty="0"/>
          </a:p>
          <a:p>
            <a:endParaRPr lang="ru-RU" sz="2000" dirty="0"/>
          </a:p>
          <a:p>
            <a:pPr lvl="1"/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94401584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96448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Домашнее задание  - часть 2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764704"/>
            <a:ext cx="8496944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Сделать индивидуальную задачу - выберите свой вариант преобразования – согласно номера  в журнале!</a:t>
            </a:r>
          </a:p>
          <a:p>
            <a:endParaRPr lang="ru-RU" dirty="0"/>
          </a:p>
          <a:p>
            <a:r>
              <a:rPr lang="ru-RU" dirty="0"/>
              <a:t>Общее задание:</a:t>
            </a:r>
          </a:p>
          <a:p>
            <a:r>
              <a:rPr lang="ru-RU" dirty="0"/>
              <a:t>Нужно ввести одну строку с клавиатуры.</a:t>
            </a:r>
          </a:p>
          <a:p>
            <a:r>
              <a:rPr lang="ru-RU" dirty="0"/>
              <a:t>Введенную строку нужно вывести без изменений (для контроля) и вывести после обработки описанной в вашем варианте:</a:t>
            </a:r>
          </a:p>
          <a:p>
            <a:endParaRPr lang="ru-RU" dirty="0"/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Все маленькие латинские буквы заменить символом  ‘#’. 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Все гласные латинские буквы заменить символом  ‘&amp;’. 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Все согласные латинские буквы заменить символом  ‘&amp;’. 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Все гласные большие латинские буквы заменить символом  ‘$’. 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Все гласные маленькие латинские буквы заменить символом  ‘@’.  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Все цифры заменить символом  ‘X’.  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Все латинские буквы сделать большими.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Все латинские буквы сделать маленькими.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Все символы за исключением латинских букв,  заменить символом ‘_’ (подчеркивание).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Все знаки препинания заменить символом ‘_’ (подчеркивание).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Все символы арифметических операций,  заменить символом ‘_’ (подчеркивание).</a:t>
            </a:r>
          </a:p>
          <a:p>
            <a:pPr marL="457200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831687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ИТОГО по лабораторной работе 20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79512" y="610136"/>
            <a:ext cx="8550696" cy="256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ru-RU" sz="2300" dirty="0"/>
              <a:t>Попробовали работать с символами</a:t>
            </a:r>
          </a:p>
          <a:p>
            <a:pPr marL="457200" indent="-457200">
              <a:buAutoNum type="arabicPeriod"/>
            </a:pPr>
            <a:r>
              <a:rPr lang="ru-RU" sz="2300" dirty="0"/>
              <a:t>Попробовали работать со строками</a:t>
            </a:r>
          </a:p>
          <a:p>
            <a:pPr marL="457200" indent="-457200">
              <a:buAutoNum type="arabicPeriod"/>
            </a:pPr>
            <a:r>
              <a:rPr lang="ru-RU" sz="2300" dirty="0"/>
              <a:t>Написали несколько собственных функций по обработке символов и строк</a:t>
            </a:r>
          </a:p>
          <a:p>
            <a:pPr marL="457200" indent="-457200">
              <a:buAutoNum type="arabicPeriod"/>
            </a:pPr>
            <a:r>
              <a:rPr lang="ru-RU" sz="2300" dirty="0"/>
              <a:t>* Создали свой собственный модуль с созданными функциями обработки строк</a:t>
            </a:r>
          </a:p>
          <a:p>
            <a:pPr marL="457200" indent="-457200">
              <a:buAutoNum type="arabicPeriod"/>
            </a:pPr>
            <a:endParaRPr lang="ru-RU" sz="2300" dirty="0"/>
          </a:p>
        </p:txBody>
      </p:sp>
    </p:spTree>
    <p:extLst>
      <p:ext uri="{BB962C8B-B14F-4D97-AF65-F5344CB8AC3E}">
        <p14:creationId xmlns:p14="http://schemas.microsoft.com/office/powerpoint/2010/main" val="419558734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202130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5208" y="2060848"/>
            <a:ext cx="8229600" cy="1143000"/>
          </a:xfrm>
        </p:spPr>
        <p:txBody>
          <a:bodyPr>
            <a:normAutofit/>
          </a:bodyPr>
          <a:lstStyle/>
          <a:p>
            <a:r>
              <a:rPr lang="ru-RU" b="1" dirty="0"/>
              <a:t>Лабораторная работа №</a:t>
            </a:r>
            <a:r>
              <a:rPr lang="en-US" b="1" dirty="0"/>
              <a:t>2</a:t>
            </a:r>
            <a:r>
              <a:rPr lang="ru-RU" b="1" dirty="0"/>
              <a:t>1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7F36D55-042F-4E0F-B730-32C761BB4897}"/>
              </a:ext>
            </a:extLst>
          </p:cNvPr>
          <p:cNvSpPr txBox="1">
            <a:spLocks/>
          </p:cNvSpPr>
          <p:nvPr/>
        </p:nvSpPr>
        <p:spPr>
          <a:xfrm>
            <a:off x="185208" y="33569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rgbClr val="0070C0"/>
                </a:solidFill>
              </a:rPr>
              <a:t>Изучение стандартной библиотеки Си. Модули обработки символов и строк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394153734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1 – Найти в интернете информацию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0FDFDF3-113D-4ABF-A836-0461EAE7C59F}"/>
              </a:ext>
            </a:extLst>
          </p:cNvPr>
          <p:cNvSpPr/>
          <p:nvPr/>
        </p:nvSpPr>
        <p:spPr>
          <a:xfrm>
            <a:off x="251520" y="764704"/>
            <a:ext cx="849694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Нужно найти в интернете описание модулей </a:t>
            </a:r>
            <a:r>
              <a:rPr lang="en-US" dirty="0" err="1"/>
              <a:t>ctype.h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string.h</a:t>
            </a:r>
            <a:r>
              <a:rPr lang="en-US" dirty="0"/>
              <a:t> </a:t>
            </a:r>
          </a:p>
          <a:p>
            <a:r>
              <a:rPr lang="ru-RU" dirty="0"/>
              <a:t>Изучить поверхностно это описание.</a:t>
            </a:r>
          </a:p>
          <a:p>
            <a:endParaRPr lang="ru-RU" dirty="0"/>
          </a:p>
          <a:p>
            <a:r>
              <a:rPr lang="ru-RU" dirty="0"/>
              <a:t>Можно использовать например такие строки поиска:</a:t>
            </a:r>
          </a:p>
          <a:p>
            <a:r>
              <a:rPr lang="ru-RU" dirty="0"/>
              <a:t>«</a:t>
            </a:r>
            <a:r>
              <a:rPr lang="en-US" dirty="0" err="1"/>
              <a:t>ctype.h</a:t>
            </a:r>
            <a:r>
              <a:rPr lang="en-US" dirty="0"/>
              <a:t> </a:t>
            </a:r>
            <a:r>
              <a:rPr lang="ru-RU" dirty="0"/>
              <a:t>язык Си»</a:t>
            </a:r>
          </a:p>
          <a:p>
            <a:r>
              <a:rPr lang="ru-RU" dirty="0"/>
              <a:t>«</a:t>
            </a:r>
            <a:r>
              <a:rPr lang="en-US" dirty="0" err="1"/>
              <a:t>string.h</a:t>
            </a:r>
            <a:r>
              <a:rPr lang="en-US" dirty="0"/>
              <a:t> </a:t>
            </a:r>
            <a:r>
              <a:rPr lang="ru-RU" dirty="0"/>
              <a:t>язык Си»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883944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96448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</a:t>
            </a:r>
            <a:r>
              <a:rPr lang="en-US" sz="2800" b="1" dirty="0"/>
              <a:t>2</a:t>
            </a:r>
            <a:r>
              <a:rPr lang="ru-RU" sz="2800" b="1" dirty="0"/>
              <a:t> – Выбрать функции для подробного изучения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0FDFDF3-113D-4ABF-A836-0461EAE7C59F}"/>
              </a:ext>
            </a:extLst>
          </p:cNvPr>
          <p:cNvSpPr/>
          <p:nvPr/>
        </p:nvSpPr>
        <p:spPr>
          <a:xfrm>
            <a:off x="251520" y="764704"/>
            <a:ext cx="849694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Используя информацию из Интернета изучить список функций в модулях </a:t>
            </a:r>
            <a:r>
              <a:rPr lang="en-US" dirty="0" err="1"/>
              <a:t>ctype.h</a:t>
            </a:r>
            <a:r>
              <a:rPr lang="ru-RU" dirty="0"/>
              <a:t> и</a:t>
            </a:r>
            <a:r>
              <a:rPr lang="en-US" dirty="0"/>
              <a:t> </a:t>
            </a:r>
            <a:r>
              <a:rPr lang="en-US" dirty="0" err="1"/>
              <a:t>string.h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Из модуля </a:t>
            </a:r>
            <a:r>
              <a:rPr lang="en-US" dirty="0" err="1"/>
              <a:t>ctype.h</a:t>
            </a:r>
            <a:r>
              <a:rPr lang="ru-RU" dirty="0"/>
              <a:t> взять функции  </a:t>
            </a:r>
            <a:r>
              <a:rPr lang="en-US" dirty="0" err="1"/>
              <a:t>isdigit</a:t>
            </a:r>
            <a:r>
              <a:rPr lang="en-US" dirty="0"/>
              <a:t>, </a:t>
            </a:r>
            <a:r>
              <a:rPr lang="en-US" dirty="0" err="1"/>
              <a:t>isupper</a:t>
            </a:r>
            <a:r>
              <a:rPr lang="en-US" dirty="0"/>
              <a:t>, </a:t>
            </a:r>
            <a:r>
              <a:rPr lang="en-US" dirty="0" err="1"/>
              <a:t>toupper</a:t>
            </a:r>
            <a:endParaRPr lang="ru-RU" dirty="0"/>
          </a:p>
          <a:p>
            <a:r>
              <a:rPr lang="ru-RU" dirty="0"/>
              <a:t>Из модуля </a:t>
            </a:r>
            <a:r>
              <a:rPr lang="en-US" dirty="0" err="1"/>
              <a:t>ctype.h</a:t>
            </a:r>
            <a:r>
              <a:rPr lang="en-US" dirty="0"/>
              <a:t> </a:t>
            </a:r>
            <a:r>
              <a:rPr lang="ru-RU" dirty="0"/>
              <a:t>взять еще от </a:t>
            </a:r>
            <a:r>
              <a:rPr lang="en-US" dirty="0"/>
              <a:t>1</a:t>
            </a:r>
            <a:r>
              <a:rPr lang="ru-RU" dirty="0"/>
              <a:t> до 5 функций.</a:t>
            </a:r>
          </a:p>
          <a:p>
            <a:endParaRPr lang="en-US" dirty="0"/>
          </a:p>
          <a:p>
            <a:r>
              <a:rPr lang="ru-RU" dirty="0"/>
              <a:t>Из модуля </a:t>
            </a:r>
            <a:r>
              <a:rPr lang="en-US" dirty="0" err="1"/>
              <a:t>string.h</a:t>
            </a:r>
            <a:r>
              <a:rPr lang="en-US" dirty="0"/>
              <a:t> </a:t>
            </a:r>
            <a:r>
              <a:rPr lang="ru-RU" dirty="0"/>
              <a:t>взять функции </a:t>
            </a:r>
            <a:r>
              <a:rPr lang="en-US" dirty="0" err="1"/>
              <a:t>strlen</a:t>
            </a:r>
            <a:r>
              <a:rPr lang="en-US" dirty="0"/>
              <a:t>, </a:t>
            </a:r>
            <a:r>
              <a:rPr lang="en-US" dirty="0" err="1"/>
              <a:t>strcpy</a:t>
            </a:r>
            <a:r>
              <a:rPr lang="en-US" dirty="0"/>
              <a:t>, </a:t>
            </a:r>
            <a:r>
              <a:rPr lang="en-US" dirty="0" err="1"/>
              <a:t>strcmp</a:t>
            </a:r>
            <a:r>
              <a:rPr lang="ru-RU" dirty="0"/>
              <a:t>.</a:t>
            </a:r>
          </a:p>
          <a:p>
            <a:r>
              <a:rPr lang="ru-RU" dirty="0"/>
              <a:t>Из модуля </a:t>
            </a:r>
            <a:r>
              <a:rPr lang="en-US" dirty="0" err="1"/>
              <a:t>string.h</a:t>
            </a:r>
            <a:r>
              <a:rPr lang="en-US" dirty="0"/>
              <a:t> </a:t>
            </a:r>
            <a:r>
              <a:rPr lang="ru-RU" dirty="0"/>
              <a:t>взять еще от </a:t>
            </a:r>
            <a:r>
              <a:rPr lang="en-US" dirty="0"/>
              <a:t>1</a:t>
            </a:r>
            <a:r>
              <a:rPr lang="ru-RU" dirty="0"/>
              <a:t> до 5 функций.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Таким образом у каждого студента будет выбрано для изучения по </a:t>
            </a:r>
            <a:r>
              <a:rPr lang="en-US" dirty="0"/>
              <a:t>4</a:t>
            </a:r>
            <a:r>
              <a:rPr lang="ru-RU" dirty="0"/>
              <a:t>-8 функций из каждого из модулей </a:t>
            </a:r>
            <a:r>
              <a:rPr lang="en-US" dirty="0" err="1"/>
              <a:t>ctype.h</a:t>
            </a:r>
            <a:r>
              <a:rPr lang="ru-RU" dirty="0"/>
              <a:t> и</a:t>
            </a:r>
            <a:r>
              <a:rPr lang="en-US" dirty="0"/>
              <a:t> </a:t>
            </a:r>
            <a:r>
              <a:rPr lang="en-US" dirty="0" err="1"/>
              <a:t>string.h</a:t>
            </a:r>
            <a:r>
              <a:rPr lang="en-US" dirty="0"/>
              <a:t> 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Список функций, которые нельзя выбирать</a:t>
            </a:r>
            <a:r>
              <a:rPr lang="en-US" dirty="0"/>
              <a:t> </a:t>
            </a:r>
            <a:r>
              <a:rPr lang="ru-RU" dirty="0"/>
              <a:t>– </a:t>
            </a:r>
            <a:r>
              <a:rPr lang="en-US" dirty="0" err="1">
                <a:solidFill>
                  <a:srgbClr val="FF0000"/>
                </a:solidFill>
              </a:rPr>
              <a:t>isalpha</a:t>
            </a:r>
            <a:r>
              <a:rPr lang="ru-RU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strcat</a:t>
            </a:r>
            <a:r>
              <a:rPr lang="en-US" dirty="0"/>
              <a:t> (</a:t>
            </a:r>
            <a:r>
              <a:rPr lang="ru-RU" dirty="0"/>
              <a:t>они взяты в качестве образца ниже!</a:t>
            </a:r>
            <a:r>
              <a:rPr lang="en-US" dirty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907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96448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3 – Подготовить код для одной из выбранных функций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0FDFDF3-113D-4ABF-A836-0461EAE7C59F}"/>
              </a:ext>
            </a:extLst>
          </p:cNvPr>
          <p:cNvSpPr/>
          <p:nvPr/>
        </p:nvSpPr>
        <p:spPr>
          <a:xfrm>
            <a:off x="210151" y="1124744"/>
            <a:ext cx="849694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Нужно подготовить код с комментариями, которого достаточно для того, чтобы вспомнить самому или объяснить другому как работает описываемая функция.</a:t>
            </a:r>
          </a:p>
          <a:p>
            <a:endParaRPr lang="ru-RU" sz="2000" dirty="0"/>
          </a:p>
          <a:p>
            <a:endParaRPr lang="ru-RU" sz="2000" dirty="0"/>
          </a:p>
          <a:p>
            <a:r>
              <a:rPr lang="ru-RU" sz="2000" dirty="0"/>
              <a:t>Структура:</a:t>
            </a:r>
          </a:p>
          <a:p>
            <a:pPr marL="457200" indent="-457200">
              <a:buAutoNum type="arabicParenR"/>
            </a:pPr>
            <a:r>
              <a:rPr lang="ru-RU" sz="2000" dirty="0"/>
              <a:t>Источник информации (работающая ссылка)</a:t>
            </a:r>
          </a:p>
          <a:p>
            <a:pPr marL="457200" indent="-457200">
              <a:buAutoNum type="arabicParenR"/>
            </a:pPr>
            <a:r>
              <a:rPr lang="ru-RU" sz="2000" dirty="0"/>
              <a:t>Краткое описание  - с указанием что делает функция, перечислением всех параметров и возвращаемого значения.</a:t>
            </a:r>
          </a:p>
          <a:p>
            <a:pPr marL="457200" indent="-457200">
              <a:buAutoNum type="arabicParenR"/>
            </a:pPr>
            <a:r>
              <a:rPr lang="ru-RU" sz="2000" dirty="0"/>
              <a:t>Код в котором есть образцы входных данных, есть пример использования функции, и есть вывод результата выполнения функции. Пример использования функции пояснен в коде  - в виде комментариев.</a:t>
            </a:r>
          </a:p>
          <a:p>
            <a:pPr defTabSz="354013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77782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Инициализация строки как массива символов</a:t>
            </a:r>
            <a:endParaRPr lang="en-US" sz="32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void main() {</a:t>
            </a:r>
          </a:p>
          <a:p>
            <a:r>
              <a:rPr lang="nn-NO" sz="2400" dirty="0"/>
              <a:t>	char s1[8] = { 'H', 'i', '!', '\n', '\0' };</a:t>
            </a:r>
          </a:p>
          <a:p>
            <a:endParaRPr lang="nn-NO" sz="2400" dirty="0"/>
          </a:p>
          <a:p>
            <a:r>
              <a:rPr lang="nn-NO" sz="2400" dirty="0"/>
              <a:t>	int i;</a:t>
            </a:r>
          </a:p>
          <a:p>
            <a:r>
              <a:rPr lang="nn-NO" sz="2400" dirty="0"/>
              <a:t>	for (i = 0; i &lt; 8; i++) {</a:t>
            </a:r>
          </a:p>
          <a:p>
            <a:r>
              <a:rPr lang="nn-NO" sz="2400" dirty="0"/>
              <a:t>		printf("%c(%d), ", s1[i], s1[i]);</a:t>
            </a:r>
          </a:p>
          <a:p>
            <a:r>
              <a:rPr lang="nn-NO" sz="2400" dirty="0"/>
              <a:t>	}</a:t>
            </a:r>
          </a:p>
          <a:p>
            <a:r>
              <a:rPr lang="en-US" sz="2400" dirty="0"/>
              <a:t>}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575" y="3425428"/>
            <a:ext cx="6448425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056708"/>
            <a:ext cx="6924272" cy="1789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60121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96448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3. Образец выполнения на примере </a:t>
            </a:r>
            <a:r>
              <a:rPr lang="en-US" sz="2800" b="1" dirty="0" err="1"/>
              <a:t>isalpha</a:t>
            </a:r>
            <a:r>
              <a:rPr lang="ru-RU" sz="2800" b="1" dirty="0"/>
              <a:t>() - 1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0FDFDF3-113D-4ABF-A836-0461EAE7C59F}"/>
              </a:ext>
            </a:extLst>
          </p:cNvPr>
          <p:cNvSpPr/>
          <p:nvPr/>
        </p:nvSpPr>
        <p:spPr>
          <a:xfrm>
            <a:off x="210151" y="1124744"/>
            <a:ext cx="8496944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54013"/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// Источник информации: https://ru.wikipedia.org/wiki/Ctype.h 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// Краткое описание: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  int </a:t>
            </a:r>
            <a:r>
              <a:rPr lang="en-U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isalpha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(int c); 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//  Возвращает ненулевое значение, если её аргумент является буквой, </a:t>
            </a:r>
          </a:p>
          <a:p>
            <a:pPr defTabSz="354013"/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 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в противном случае возвращается нуль.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testIsAlpha1() {</a:t>
            </a:r>
          </a:p>
          <a:p>
            <a:pPr defTabSz="354013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1600" dirty="0">
                <a:solidFill>
                  <a:srgbClr val="A31515"/>
                </a:solidFill>
                <a:latin typeface="Consolas" panose="020B0609020204030204" pitchFamily="49" charset="0"/>
              </a:rPr>
              <a:t>Тест функции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isalpha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()\n"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defTabSz="354013"/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	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// Найти в строке все вхождения букв и заменить их на символ '!’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	char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s[] =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"I have 32 USD and 5 EUR! 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defTabSz="354013"/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	printf(</a:t>
            </a:r>
            <a:r>
              <a:rPr lang="pt-BR" sz="1600" dirty="0">
                <a:solidFill>
                  <a:srgbClr val="A31515"/>
                </a:solidFill>
                <a:latin typeface="Consolas" panose="020B0609020204030204" pitchFamily="49" charset="0"/>
              </a:rPr>
              <a:t>"s = %s\n"</a:t>
            </a:r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, s);</a:t>
            </a:r>
          </a:p>
          <a:p>
            <a:pPr defTabSz="354013"/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	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defTabSz="354013"/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	while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(s[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 !=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'\0'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defTabSz="354013"/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		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isalpha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(s[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])) {</a:t>
            </a:r>
          </a:p>
          <a:p>
            <a:pPr defTabSz="354013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		s[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'!’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defTabSz="354013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defTabSz="354013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pPr defTabSz="354013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defTabSz="354013"/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	printf(</a:t>
            </a:r>
            <a:r>
              <a:rPr lang="pt-BR" sz="1600" dirty="0">
                <a:solidFill>
                  <a:srgbClr val="A31515"/>
                </a:solidFill>
                <a:latin typeface="Consolas" panose="020B0609020204030204" pitchFamily="49" charset="0"/>
              </a:rPr>
              <a:t>"s = %s\n"</a:t>
            </a:r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, s);</a:t>
            </a:r>
          </a:p>
          <a:p>
            <a:pPr defTabSz="354013"/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8063750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96448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3. Образец выполнения на примере </a:t>
            </a:r>
            <a:r>
              <a:rPr lang="en-US" sz="2800" b="1" dirty="0" err="1"/>
              <a:t>isalpha</a:t>
            </a:r>
            <a:r>
              <a:rPr lang="ru-RU" sz="2800" b="1" dirty="0"/>
              <a:t>() - 2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0FDFDF3-113D-4ABF-A836-0461EAE7C59F}"/>
              </a:ext>
            </a:extLst>
          </p:cNvPr>
          <p:cNvSpPr/>
          <p:nvPr/>
        </p:nvSpPr>
        <p:spPr>
          <a:xfrm>
            <a:off x="210151" y="1124744"/>
            <a:ext cx="849694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stdio.h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string.h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ctype.h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Windows.h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</a:p>
          <a:p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SetConsoleCP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(1251);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SetConsoleOutputCP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(1251);</a:t>
            </a:r>
          </a:p>
          <a:p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testIsAlpha1();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	//testIsAlpha2();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testIsAlpha3();</a:t>
            </a:r>
          </a:p>
          <a:p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FF2A75-04FF-4535-90A1-48848611A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4653136"/>
            <a:ext cx="4967944" cy="16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32698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96448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3. Образец выполнения на примере </a:t>
            </a:r>
            <a:r>
              <a:rPr lang="en-US" sz="2800" b="1" dirty="0" err="1"/>
              <a:t>isalpha</a:t>
            </a:r>
            <a:r>
              <a:rPr lang="ru-RU" sz="2800" b="1" dirty="0"/>
              <a:t>() - 3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0FDFDF3-113D-4ABF-A836-0461EAE7C59F}"/>
              </a:ext>
            </a:extLst>
          </p:cNvPr>
          <p:cNvSpPr/>
          <p:nvPr/>
        </p:nvSpPr>
        <p:spPr>
          <a:xfrm>
            <a:off x="210151" y="1124744"/>
            <a:ext cx="8496944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54013"/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testIsAlpha2() {</a:t>
            </a:r>
          </a:p>
          <a:p>
            <a:pPr defTabSz="354013"/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1600" dirty="0">
                <a:solidFill>
                  <a:srgbClr val="A31515"/>
                </a:solidFill>
                <a:latin typeface="Consolas" panose="020B0609020204030204" pitchFamily="49" charset="0"/>
              </a:rPr>
              <a:t>Тест функции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isalpha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()\n"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defTabSz="354013"/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	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// Найти в строке все вхождения букв и заменить их на символ '!’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	char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s[] =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"I have 32 USD and 5 EUR! 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Привет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!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defTabSz="354013"/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	printf(</a:t>
            </a:r>
            <a:r>
              <a:rPr lang="pt-BR" sz="1600" dirty="0">
                <a:solidFill>
                  <a:srgbClr val="A31515"/>
                </a:solidFill>
                <a:latin typeface="Consolas" panose="020B0609020204030204" pitchFamily="49" charset="0"/>
              </a:rPr>
              <a:t>"s = %s\n"</a:t>
            </a:r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, s);</a:t>
            </a:r>
          </a:p>
          <a:p>
            <a:pPr defTabSz="354013"/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	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defTabSz="354013"/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	while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(s[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 !=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'\0'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defTabSz="354013"/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		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isalpha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(s[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])) {</a:t>
            </a:r>
          </a:p>
          <a:p>
            <a:pPr defTabSz="354013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		s[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'!’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defTabSz="354013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defTabSz="354013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pPr defTabSz="354013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defTabSz="354013"/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	printf(</a:t>
            </a:r>
            <a:r>
              <a:rPr lang="pt-BR" sz="1600" dirty="0">
                <a:solidFill>
                  <a:srgbClr val="A31515"/>
                </a:solidFill>
                <a:latin typeface="Consolas" panose="020B0609020204030204" pitchFamily="49" charset="0"/>
              </a:rPr>
              <a:t>"s = %s\n"</a:t>
            </a:r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, s);</a:t>
            </a:r>
          </a:p>
          <a:p>
            <a:pPr defTabSz="354013"/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0312409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96448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3. Образец выполнения на примере </a:t>
            </a:r>
            <a:r>
              <a:rPr lang="en-US" sz="2800" b="1" dirty="0" err="1"/>
              <a:t>isalpha</a:t>
            </a:r>
            <a:r>
              <a:rPr lang="ru-RU" sz="2800" b="1" dirty="0"/>
              <a:t>() - 4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0FDFDF3-113D-4ABF-A836-0461EAE7C59F}"/>
              </a:ext>
            </a:extLst>
          </p:cNvPr>
          <p:cNvSpPr/>
          <p:nvPr/>
        </p:nvSpPr>
        <p:spPr>
          <a:xfrm>
            <a:off x="210151" y="1124744"/>
            <a:ext cx="849694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54013"/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testIsAlpha3() {</a:t>
            </a:r>
          </a:p>
          <a:p>
            <a:pPr defTabSz="354013"/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1600" dirty="0">
                <a:solidFill>
                  <a:srgbClr val="A31515"/>
                </a:solidFill>
                <a:latin typeface="Consolas" panose="020B0609020204030204" pitchFamily="49" charset="0"/>
              </a:rPr>
              <a:t>Тест функции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isalpha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()\n"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defTabSz="354013"/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	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// Найти в строке все вхождения букв и заменить их на символ '!’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	char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s[] =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"I have 32 USD and 5 EUR! </a:t>
            </a:r>
            <a:r>
              <a:rPr lang="ru-RU" sz="1600" dirty="0">
                <a:solidFill>
                  <a:srgbClr val="FF0000"/>
                </a:solidFill>
                <a:latin typeface="Consolas" panose="020B0609020204030204" pitchFamily="49" charset="0"/>
              </a:rPr>
              <a:t>Проверим русские буквы</a:t>
            </a:r>
            <a:r>
              <a:rPr lang="ru-RU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defTabSz="354013"/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	printf(</a:t>
            </a:r>
            <a:r>
              <a:rPr lang="pt-BR" sz="1600" dirty="0">
                <a:solidFill>
                  <a:srgbClr val="A31515"/>
                </a:solidFill>
                <a:latin typeface="Consolas" panose="020B0609020204030204" pitchFamily="49" charset="0"/>
              </a:rPr>
              <a:t>"s = %s\n"</a:t>
            </a:r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, s);</a:t>
            </a:r>
          </a:p>
          <a:p>
            <a:pPr defTabSz="354013"/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	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defTabSz="354013"/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	while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(s[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 !=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'\0'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defTabSz="354013"/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		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isalpha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unsigned char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)s[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])) {</a:t>
            </a:r>
          </a:p>
          <a:p>
            <a:pPr defTabSz="354013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		s[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'!’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defTabSz="354013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defTabSz="354013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pPr defTabSz="354013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defTabSz="354013"/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	printf(</a:t>
            </a:r>
            <a:r>
              <a:rPr lang="pt-BR" sz="1600" dirty="0">
                <a:solidFill>
                  <a:srgbClr val="A31515"/>
                </a:solidFill>
                <a:latin typeface="Consolas" panose="020B0609020204030204" pitchFamily="49" charset="0"/>
              </a:rPr>
              <a:t>"s = %s\n"</a:t>
            </a:r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, s);</a:t>
            </a:r>
          </a:p>
          <a:p>
            <a:pPr defTabSz="354013"/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07338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96448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</a:t>
            </a:r>
            <a:r>
              <a:rPr lang="en-US" sz="2800" b="1" dirty="0"/>
              <a:t>4-</a:t>
            </a:r>
            <a:r>
              <a:rPr lang="ru-RU" sz="2800" b="1" dirty="0"/>
              <a:t>10+ Подготовить код для каждой из выбранных функций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0FDFDF3-113D-4ABF-A836-0461EAE7C59F}"/>
              </a:ext>
            </a:extLst>
          </p:cNvPr>
          <p:cNvSpPr/>
          <p:nvPr/>
        </p:nvSpPr>
        <p:spPr>
          <a:xfrm>
            <a:off x="210151" y="1124744"/>
            <a:ext cx="849694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/>
              <a:t>Как и в задаче 3 нужно подготовить код с комментариями, которого достаточно для того, чтобы вспомнить самому или объяснить другому как работает описываемая функция.</a:t>
            </a:r>
          </a:p>
          <a:p>
            <a:endParaRPr lang="ru-RU" sz="1400" dirty="0"/>
          </a:p>
          <a:p>
            <a:endParaRPr lang="ru-RU" sz="1400" dirty="0"/>
          </a:p>
          <a:p>
            <a:r>
              <a:rPr lang="ru-RU" sz="1400" dirty="0"/>
              <a:t>Структура:</a:t>
            </a:r>
          </a:p>
          <a:p>
            <a:pPr marL="457200" indent="-457200">
              <a:buAutoNum type="arabicParenR"/>
            </a:pPr>
            <a:r>
              <a:rPr lang="ru-RU" sz="1400" dirty="0"/>
              <a:t>Источник информации (работающая ссылка)</a:t>
            </a:r>
          </a:p>
          <a:p>
            <a:pPr marL="457200" indent="-457200">
              <a:buAutoNum type="arabicParenR"/>
            </a:pPr>
            <a:r>
              <a:rPr lang="ru-RU" sz="1400" dirty="0"/>
              <a:t>Краткое описание  - с указанием что делает функция, перечислением всех параметров и возвращаемого значения.</a:t>
            </a:r>
          </a:p>
          <a:p>
            <a:pPr marL="457200" indent="-457200">
              <a:buAutoNum type="arabicParenR"/>
            </a:pPr>
            <a:r>
              <a:rPr lang="ru-RU" sz="1400" dirty="0"/>
              <a:t>Код в котором есть образцы входных данных, есть пример использования функции, и есть вывод результата выполнения функции. Пример использования функции пояснен в коде  - в виде комментариев.</a:t>
            </a:r>
          </a:p>
          <a:p>
            <a:endParaRPr lang="ru-RU" sz="1400" dirty="0"/>
          </a:p>
          <a:p>
            <a:endParaRPr lang="ru-RU" sz="1400" dirty="0"/>
          </a:p>
          <a:p>
            <a:r>
              <a:rPr lang="ru-RU" sz="1400" dirty="0"/>
              <a:t>В качестве образца можно использовать код из задачи 3.</a:t>
            </a:r>
          </a:p>
          <a:p>
            <a:r>
              <a:rPr lang="ru-RU" sz="1400" dirty="0"/>
              <a:t>Примеры кода можно брать откуда угодно – из интернета, из книг, из примеров из лекции, придумывать самому, просить подсказать друзей.</a:t>
            </a:r>
          </a:p>
          <a:p>
            <a:endParaRPr lang="ru-RU" sz="1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16654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96448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4. Образец выполнения на примере </a:t>
            </a:r>
            <a:r>
              <a:rPr lang="en-US" sz="2800" b="1" dirty="0" err="1"/>
              <a:t>strcat</a:t>
            </a:r>
            <a:r>
              <a:rPr lang="ru-RU" sz="2800" b="1" dirty="0"/>
              <a:t>() - 1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0FDFDF3-113D-4ABF-A836-0461EAE7C59F}"/>
              </a:ext>
            </a:extLst>
          </p:cNvPr>
          <p:cNvSpPr/>
          <p:nvPr/>
        </p:nvSpPr>
        <p:spPr>
          <a:xfrm>
            <a:off x="210150" y="1124744"/>
            <a:ext cx="875433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// Источник информации: http://all-ht.ru/inf/prog/c/func/strcat.html </a:t>
            </a:r>
            <a:endParaRPr lang="ru-RU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// Краткое описание:</a:t>
            </a:r>
            <a:endParaRPr lang="ru-RU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500" dirty="0">
                <a:solidFill>
                  <a:srgbClr val="008000"/>
                </a:solidFill>
                <a:latin typeface="Consolas" panose="020B0609020204030204" pitchFamily="49" charset="0"/>
              </a:rPr>
              <a:t>//  char *strcat (char *destination, const char *append); </a:t>
            </a:r>
            <a:endParaRPr lang="fr-FR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//  Аргументы:</a:t>
            </a:r>
            <a:endParaRPr lang="ru-RU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//     </a:t>
            </a:r>
            <a:r>
              <a:rPr lang="ru-RU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destination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 – указатель на массив в который будет добавлена строка.</a:t>
            </a:r>
            <a:endParaRPr lang="ru-RU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//     </a:t>
            </a:r>
            <a:r>
              <a:rPr lang="ru-RU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append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 – указатель на массив из которого будет скопирована строка.</a:t>
            </a:r>
            <a:endParaRPr lang="ru-RU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endParaRPr lang="ru-RU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//  Возвращаемое значение :</a:t>
            </a:r>
            <a:endParaRPr lang="ru-RU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//     Функция возвращает указатель на массив, в который добавлена строка(</a:t>
            </a:r>
            <a:r>
              <a:rPr lang="ru-RU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destination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).</a:t>
            </a:r>
            <a:endParaRPr lang="ru-RU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endParaRPr lang="ru-RU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//  Описание :</a:t>
            </a:r>
            <a:endParaRPr lang="ru-RU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//    Функция </a:t>
            </a:r>
            <a:r>
              <a:rPr lang="ru-RU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strcat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 добавляет в строку, на которую указывает аргумент </a:t>
            </a:r>
            <a:r>
              <a:rPr lang="ru-RU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destination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endParaRPr lang="ru-RU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//    строку, на которую указывает аргумент </a:t>
            </a:r>
            <a:r>
              <a:rPr lang="ru-RU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append</a:t>
            </a:r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ru-RU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//    Символ конца строки помещается в конце объединенных строк.</a:t>
            </a:r>
            <a:endParaRPr lang="ru-RU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//    Если строки перекрываются, результат объединения будет не определен.</a:t>
            </a:r>
            <a:endParaRPr lang="ru-RU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5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60061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96448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4. Образец выполнения на примере </a:t>
            </a:r>
            <a:r>
              <a:rPr lang="en-US" sz="2800" b="1" dirty="0" err="1"/>
              <a:t>strcat</a:t>
            </a:r>
            <a:r>
              <a:rPr lang="ru-RU" sz="2800" b="1" dirty="0"/>
              <a:t>() - </a:t>
            </a:r>
            <a:r>
              <a:rPr lang="en-US" sz="2800" b="1" dirty="0"/>
              <a:t>2</a:t>
            </a:r>
            <a:endParaRPr lang="ru-RU" sz="2800" b="1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0FDFDF3-113D-4ABF-A836-0461EAE7C59F}"/>
              </a:ext>
            </a:extLst>
          </p:cNvPr>
          <p:cNvSpPr/>
          <p:nvPr/>
        </p:nvSpPr>
        <p:spPr>
          <a:xfrm>
            <a:off x="210151" y="1124744"/>
            <a:ext cx="8496944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54013"/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testStrCat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defTabSz="354013"/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1600" dirty="0">
                <a:solidFill>
                  <a:srgbClr val="A31515"/>
                </a:solidFill>
                <a:latin typeface="Consolas" panose="020B0609020204030204" pitchFamily="49" charset="0"/>
              </a:rPr>
              <a:t>Тест функции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strcat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()\n"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defTabSz="354013"/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	char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[] =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"Button"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defTabSz="354013"/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	char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dest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[10] =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"&lt;&gt;"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defTabSz="354013"/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	printf(</a:t>
            </a:r>
            <a:r>
              <a:rPr lang="pt-BR" sz="1600" dirty="0">
                <a:solidFill>
                  <a:srgbClr val="A31515"/>
                </a:solidFill>
                <a:latin typeface="Consolas" panose="020B0609020204030204" pitchFamily="49" charset="0"/>
              </a:rPr>
              <a:t>"src = %s, dest = %s\n"</a:t>
            </a:r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, src, dest);</a:t>
            </a:r>
          </a:p>
          <a:p>
            <a:pPr defTabSz="354013"/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strcat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dest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defTabSz="354013"/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	printf(</a:t>
            </a:r>
            <a:r>
              <a:rPr lang="pt-BR" sz="1600" dirty="0">
                <a:solidFill>
                  <a:srgbClr val="A31515"/>
                </a:solidFill>
                <a:latin typeface="Consolas" panose="020B0609020204030204" pitchFamily="49" charset="0"/>
              </a:rPr>
              <a:t>"src = %s, dest = %s\n"</a:t>
            </a:r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, src, dest);</a:t>
            </a:r>
          </a:p>
          <a:p>
            <a:pPr defTabSz="354013"/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strcat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dest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"!"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defTabSz="354013"/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	printf(</a:t>
            </a:r>
            <a:r>
              <a:rPr lang="pt-BR" sz="1600" dirty="0">
                <a:solidFill>
                  <a:srgbClr val="A31515"/>
                </a:solidFill>
                <a:latin typeface="Consolas" panose="020B0609020204030204" pitchFamily="49" charset="0"/>
              </a:rPr>
              <a:t>"src = %s, dest = %s\n"</a:t>
            </a:r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, src, dest);</a:t>
            </a:r>
          </a:p>
          <a:p>
            <a:pPr defTabSz="354013"/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defTabSz="354013"/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 defTabSz="354013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SetConsoleCP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(1251);</a:t>
            </a:r>
          </a:p>
          <a:p>
            <a:pPr defTabSz="354013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SetConsoleOutputCP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(1251);</a:t>
            </a:r>
          </a:p>
          <a:p>
            <a:pPr defTabSz="354013"/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354013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testStrCat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defTabSz="354013"/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493756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ИТОГО по лабораторной работе 21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79512" y="610136"/>
            <a:ext cx="8550696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ru-RU" sz="2300" dirty="0"/>
              <a:t>Попробовали самостоятельно найти информацию по стандартным функциям.</a:t>
            </a:r>
          </a:p>
          <a:p>
            <a:pPr marL="457200" indent="-457200">
              <a:buAutoNum type="arabicPeriod"/>
            </a:pPr>
            <a:r>
              <a:rPr lang="ru-RU" sz="2300" dirty="0"/>
              <a:t>Потренировали создавать образцы использования стандартных функций.</a:t>
            </a:r>
          </a:p>
        </p:txBody>
      </p:sp>
    </p:spTree>
    <p:extLst>
      <p:ext uri="{BB962C8B-B14F-4D97-AF65-F5344CB8AC3E}">
        <p14:creationId xmlns:p14="http://schemas.microsoft.com/office/powerpoint/2010/main" val="142390691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410211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ИТОГО по лекции 1</a:t>
            </a:r>
            <a:r>
              <a:rPr lang="en-US" sz="3200" b="1" dirty="0"/>
              <a:t>1</a:t>
            </a:r>
            <a:endParaRPr lang="ru-RU" sz="32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79512" y="610136"/>
            <a:ext cx="8550696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2300" dirty="0"/>
              <a:t>ASCII !!!</a:t>
            </a:r>
          </a:p>
          <a:p>
            <a:pPr marL="457200" indent="-457200">
              <a:buAutoNum type="arabicPeriod"/>
            </a:pPr>
            <a:r>
              <a:rPr lang="en-US" sz="2300" dirty="0"/>
              <a:t>ASCIIZ !!!!!!!!</a:t>
            </a:r>
            <a:endParaRPr lang="ru-RU" sz="2300" dirty="0"/>
          </a:p>
          <a:p>
            <a:pPr marL="457200" indent="-457200">
              <a:buAutoNum type="arabicPeriod"/>
            </a:pPr>
            <a:r>
              <a:rPr lang="ru-RU" sz="2300" dirty="0"/>
              <a:t>Вспомнили про указатели.</a:t>
            </a:r>
          </a:p>
          <a:p>
            <a:pPr marL="457200" indent="-457200">
              <a:buAutoNum type="arabicPeriod"/>
            </a:pPr>
            <a:r>
              <a:rPr lang="ru-RU" sz="2300" dirty="0"/>
              <a:t>Узнали про операции над указателями (не только можно присваивать, получать адрес и обращаться к значению, но и складывать и вычитать!)</a:t>
            </a:r>
          </a:p>
          <a:p>
            <a:pPr marL="457200" indent="-457200">
              <a:buAutoNum type="arabicPeriod"/>
            </a:pPr>
            <a:r>
              <a:rPr lang="ru-RU" sz="2300" dirty="0"/>
              <a:t>Узнали про связь указателей и массивов</a:t>
            </a:r>
          </a:p>
          <a:p>
            <a:pPr marL="457200" indent="-457200">
              <a:buAutoNum type="arabicPeriod"/>
            </a:pPr>
            <a:r>
              <a:rPr lang="ru-RU" sz="2300" dirty="0"/>
              <a:t>Познакомились с десятком стандартных функций.</a:t>
            </a:r>
          </a:p>
          <a:p>
            <a:pPr marL="457200" indent="-457200">
              <a:buAutoNum type="arabicPeriod"/>
            </a:pPr>
            <a:r>
              <a:rPr lang="ru-RU" sz="2300" dirty="0"/>
              <a:t>Получили задание и разобрали что делать на ЛР20 и ЛР21!</a:t>
            </a:r>
          </a:p>
        </p:txBody>
      </p:sp>
    </p:spTree>
    <p:extLst>
      <p:ext uri="{BB962C8B-B14F-4D97-AF65-F5344CB8AC3E}">
        <p14:creationId xmlns:p14="http://schemas.microsoft.com/office/powerpoint/2010/main" val="2825649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Инициализация строки как строки</a:t>
            </a:r>
            <a:endParaRPr lang="en-US" sz="32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void main() {</a:t>
            </a:r>
          </a:p>
          <a:p>
            <a:r>
              <a:rPr lang="nn-NO" sz="2400" dirty="0"/>
              <a:t>	char s2[] = "%c(%d), ";</a:t>
            </a:r>
          </a:p>
          <a:p>
            <a:endParaRPr lang="nn-NO" sz="2400" dirty="0"/>
          </a:p>
          <a:p>
            <a:r>
              <a:rPr lang="nn-NO" sz="2400" dirty="0"/>
              <a:t>	int i;</a:t>
            </a:r>
          </a:p>
          <a:p>
            <a:r>
              <a:rPr lang="nn-NO" sz="2400" dirty="0"/>
              <a:t>	for (i = 0; i &lt; 12; i++) {</a:t>
            </a:r>
          </a:p>
          <a:p>
            <a:r>
              <a:rPr lang="nn-NO" sz="2400" dirty="0"/>
              <a:t>		printf("%c(%d), ", s2[i], s2[i]);</a:t>
            </a:r>
          </a:p>
          <a:p>
            <a:r>
              <a:rPr lang="nn-NO" sz="2400" dirty="0"/>
              <a:t>	}</a:t>
            </a:r>
            <a:endParaRPr lang="ru-RU" sz="2400" dirty="0"/>
          </a:p>
          <a:p>
            <a:r>
              <a:rPr lang="en-US" sz="2400" dirty="0"/>
              <a:t>}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575" y="3602806"/>
            <a:ext cx="6448425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589240"/>
            <a:ext cx="8740326" cy="75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3676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936104"/>
          </a:xfrm>
        </p:spPr>
        <p:txBody>
          <a:bodyPr>
            <a:noAutofit/>
          </a:bodyPr>
          <a:lstStyle/>
          <a:p>
            <a:r>
              <a:rPr lang="ru-RU" sz="3200" b="1" dirty="0"/>
              <a:t>Простейшие алгоритмы обработки строк </a:t>
            </a:r>
            <a:br>
              <a:rPr lang="ru-RU" sz="3200" b="1" dirty="0"/>
            </a:br>
            <a:r>
              <a:rPr lang="ru-RU" sz="3200" b="1" dirty="0"/>
              <a:t>(как массива символов</a:t>
            </a:r>
            <a:r>
              <a:rPr lang="en-US" sz="3200" b="1" dirty="0"/>
              <a:t> </a:t>
            </a:r>
            <a:r>
              <a:rPr lang="ru-RU" sz="3200" b="1" dirty="0"/>
              <a:t>с </a:t>
            </a:r>
            <a:r>
              <a:rPr lang="en-US" sz="3200" b="1" dirty="0"/>
              <a:t>‘\0’ </a:t>
            </a:r>
            <a:r>
              <a:rPr lang="ru-RU" sz="3200" b="1" dirty="0"/>
              <a:t>в конце)</a:t>
            </a:r>
            <a:endParaRPr lang="en-US" sz="32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1196752"/>
            <a:ext cx="8208912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i="1" dirty="0">
                <a:solidFill>
                  <a:srgbClr val="0070C0"/>
                </a:solidFill>
              </a:rPr>
              <a:t>Все цифры заменить на символ «</a:t>
            </a:r>
            <a:r>
              <a:rPr lang="en-US" sz="3200" i="1" dirty="0">
                <a:solidFill>
                  <a:srgbClr val="0070C0"/>
                </a:solidFill>
              </a:rPr>
              <a:t>#</a:t>
            </a:r>
            <a:r>
              <a:rPr lang="ru-RU" sz="3200" i="1" dirty="0">
                <a:solidFill>
                  <a:srgbClr val="0070C0"/>
                </a:solidFill>
              </a:rPr>
              <a:t>»</a:t>
            </a:r>
          </a:p>
          <a:p>
            <a:r>
              <a:rPr lang="en-US" sz="2400" dirty="0"/>
              <a:t>#include &lt;</a:t>
            </a:r>
            <a:r>
              <a:rPr lang="en-US" sz="2400" dirty="0" err="1"/>
              <a:t>stdio.h</a:t>
            </a:r>
            <a:r>
              <a:rPr lang="en-US" sz="2400" dirty="0"/>
              <a:t>&gt;</a:t>
            </a:r>
          </a:p>
          <a:p>
            <a:r>
              <a:rPr lang="en-US" sz="2400" dirty="0"/>
              <a:t>void main() {</a:t>
            </a:r>
          </a:p>
          <a:p>
            <a:r>
              <a:rPr lang="en-US" sz="2400" dirty="0"/>
              <a:t>	char s3[] = "I have 32 USD and 5 EUR!";</a:t>
            </a:r>
          </a:p>
          <a:p>
            <a:r>
              <a:rPr lang="en-US" sz="2400" dirty="0"/>
              <a:t>	</a:t>
            </a:r>
            <a:r>
              <a:rPr lang="en-US" sz="2400" b="1" dirty="0" err="1"/>
              <a:t>printf</a:t>
            </a:r>
            <a:r>
              <a:rPr lang="en-US" sz="2400" b="1" dirty="0"/>
              <a:t>("s3 = %s\n", s3);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int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= 0;</a:t>
            </a:r>
          </a:p>
          <a:p>
            <a:r>
              <a:rPr lang="en-US" sz="2400" dirty="0"/>
              <a:t>	while (s3[</a:t>
            </a:r>
            <a:r>
              <a:rPr lang="en-US" sz="2400" dirty="0" err="1"/>
              <a:t>i</a:t>
            </a:r>
            <a:r>
              <a:rPr lang="en-US" sz="2400" dirty="0"/>
              <a:t>] != '\0') {</a:t>
            </a:r>
          </a:p>
          <a:p>
            <a:r>
              <a:rPr lang="en-US" sz="2400" dirty="0"/>
              <a:t>		if (s3[</a:t>
            </a:r>
            <a:r>
              <a:rPr lang="en-US" sz="2400" dirty="0" err="1"/>
              <a:t>i</a:t>
            </a:r>
            <a:r>
              <a:rPr lang="en-US" sz="2400" dirty="0"/>
              <a:t>] &gt;= '0' &amp;&amp; s3[</a:t>
            </a:r>
            <a:r>
              <a:rPr lang="en-US" sz="2400" dirty="0" err="1"/>
              <a:t>i</a:t>
            </a:r>
            <a:r>
              <a:rPr lang="en-US" sz="2400" dirty="0"/>
              <a:t>] &lt;= '9') {</a:t>
            </a:r>
          </a:p>
          <a:p>
            <a:r>
              <a:rPr lang="en-US" sz="2400" dirty="0"/>
              <a:t>			s3[</a:t>
            </a:r>
            <a:r>
              <a:rPr lang="en-US" sz="2400" dirty="0" err="1"/>
              <a:t>i</a:t>
            </a:r>
            <a:r>
              <a:rPr lang="en-US" sz="2400" dirty="0"/>
              <a:t>] = '#';</a:t>
            </a:r>
          </a:p>
          <a:p>
            <a:r>
              <a:rPr lang="en-US" sz="2400" dirty="0"/>
              <a:t>		}</a:t>
            </a:r>
          </a:p>
          <a:p>
            <a:r>
              <a:rPr lang="en-US" sz="2400" dirty="0"/>
              <a:t>		</a:t>
            </a:r>
            <a:r>
              <a:rPr lang="en-US" sz="2400" dirty="0" err="1"/>
              <a:t>i</a:t>
            </a:r>
            <a:r>
              <a:rPr lang="en-US" sz="2400" dirty="0"/>
              <a:t>++;</a:t>
            </a:r>
          </a:p>
          <a:p>
            <a:r>
              <a:rPr lang="en-US" sz="2400" dirty="0"/>
              <a:t>	}</a:t>
            </a:r>
          </a:p>
          <a:p>
            <a:r>
              <a:rPr lang="en-US" sz="2400" dirty="0"/>
              <a:t>	</a:t>
            </a:r>
            <a:r>
              <a:rPr lang="en-US" sz="2400" b="1" dirty="0" err="1"/>
              <a:t>printf</a:t>
            </a:r>
            <a:r>
              <a:rPr lang="en-US" sz="2400" b="1" dirty="0"/>
              <a:t>("s3 = %s\n", s3);</a:t>
            </a:r>
            <a:endParaRPr lang="en-US" sz="2400" dirty="0"/>
          </a:p>
          <a:p>
            <a:r>
              <a:rPr lang="en-US" sz="2400" dirty="0"/>
              <a:t>}</a:t>
            </a:r>
            <a:endParaRPr lang="en-US" sz="3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634" y="5705190"/>
            <a:ext cx="4280646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9066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576064"/>
          </a:xfrm>
        </p:spPr>
        <p:txBody>
          <a:bodyPr>
            <a:noAutofit/>
          </a:bodyPr>
          <a:lstStyle/>
          <a:p>
            <a:r>
              <a:rPr lang="ru-RU" sz="3200" b="1" dirty="0"/>
              <a:t>Используем функции из </a:t>
            </a:r>
            <a:r>
              <a:rPr lang="en-US" sz="3200" b="1" dirty="0" err="1"/>
              <a:t>ctype.h</a:t>
            </a:r>
            <a:endParaRPr lang="en-US" sz="32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908720"/>
            <a:ext cx="8208912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i="1" dirty="0">
                <a:solidFill>
                  <a:srgbClr val="0070C0"/>
                </a:solidFill>
              </a:rPr>
              <a:t>Все цифры заменить на символ «</a:t>
            </a:r>
            <a:r>
              <a:rPr lang="en-US" sz="3200" i="1" dirty="0">
                <a:solidFill>
                  <a:srgbClr val="0070C0"/>
                </a:solidFill>
              </a:rPr>
              <a:t>#</a:t>
            </a:r>
            <a:r>
              <a:rPr lang="ru-RU" sz="3200" i="1" dirty="0">
                <a:solidFill>
                  <a:srgbClr val="0070C0"/>
                </a:solidFill>
              </a:rPr>
              <a:t>»</a:t>
            </a:r>
          </a:p>
          <a:p>
            <a:r>
              <a:rPr lang="en-US" sz="2400" dirty="0"/>
              <a:t>#include &lt;</a:t>
            </a:r>
            <a:r>
              <a:rPr lang="en-US" sz="2400" dirty="0" err="1"/>
              <a:t>stdio.h</a:t>
            </a:r>
            <a:r>
              <a:rPr lang="en-US" sz="2400" dirty="0"/>
              <a:t>&gt;</a:t>
            </a:r>
          </a:p>
          <a:p>
            <a:r>
              <a:rPr lang="en-US" sz="2400" b="1" dirty="0"/>
              <a:t>#include &lt;</a:t>
            </a:r>
            <a:r>
              <a:rPr lang="en-US" sz="2400" b="1" dirty="0" err="1"/>
              <a:t>ctype.h</a:t>
            </a:r>
            <a:r>
              <a:rPr lang="en-US" sz="2400" b="1" dirty="0"/>
              <a:t>&gt;</a:t>
            </a:r>
          </a:p>
          <a:p>
            <a:r>
              <a:rPr lang="en-US" sz="2400" dirty="0"/>
              <a:t>void main() {</a:t>
            </a:r>
          </a:p>
          <a:p>
            <a:r>
              <a:rPr lang="en-US" sz="2400" dirty="0"/>
              <a:t>	char s3[] = "I have 32 USD and 5 EUR!";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printf</a:t>
            </a:r>
            <a:r>
              <a:rPr lang="en-US" sz="2400" dirty="0"/>
              <a:t>("s3 = %s\n", s3);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int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= 0;</a:t>
            </a:r>
          </a:p>
          <a:p>
            <a:r>
              <a:rPr lang="en-US" sz="2400" dirty="0"/>
              <a:t>	while (s3[</a:t>
            </a:r>
            <a:r>
              <a:rPr lang="en-US" sz="2400" dirty="0" err="1"/>
              <a:t>i</a:t>
            </a:r>
            <a:r>
              <a:rPr lang="en-US" sz="2400" dirty="0"/>
              <a:t>] != '\0') {		</a:t>
            </a:r>
          </a:p>
          <a:p>
            <a:r>
              <a:rPr lang="en-US" sz="2400" dirty="0"/>
              <a:t>		</a:t>
            </a:r>
            <a:r>
              <a:rPr lang="en-US" sz="2400" b="1" dirty="0"/>
              <a:t>if (</a:t>
            </a:r>
            <a:r>
              <a:rPr lang="en-US" sz="2400" b="1" dirty="0" err="1"/>
              <a:t>isdigit</a:t>
            </a:r>
            <a:r>
              <a:rPr lang="en-US" sz="2400" b="1" dirty="0"/>
              <a:t>(s3[</a:t>
            </a:r>
            <a:r>
              <a:rPr lang="en-US" sz="2400" b="1" dirty="0" err="1"/>
              <a:t>i</a:t>
            </a:r>
            <a:r>
              <a:rPr lang="en-US" sz="2400" b="1" dirty="0"/>
              <a:t>])) {</a:t>
            </a:r>
          </a:p>
          <a:p>
            <a:r>
              <a:rPr lang="en-US" sz="2400" dirty="0"/>
              <a:t>			s3[</a:t>
            </a:r>
            <a:r>
              <a:rPr lang="en-US" sz="2400" dirty="0" err="1"/>
              <a:t>i</a:t>
            </a:r>
            <a:r>
              <a:rPr lang="en-US" sz="2400" dirty="0"/>
              <a:t>] = '#';</a:t>
            </a:r>
          </a:p>
          <a:p>
            <a:r>
              <a:rPr lang="en-US" sz="2400" dirty="0"/>
              <a:t>		}</a:t>
            </a:r>
          </a:p>
          <a:p>
            <a:r>
              <a:rPr lang="en-US" sz="2400" dirty="0"/>
              <a:t>		</a:t>
            </a:r>
            <a:r>
              <a:rPr lang="en-US" sz="2400" dirty="0" err="1"/>
              <a:t>i</a:t>
            </a:r>
            <a:r>
              <a:rPr lang="en-US" sz="2400" dirty="0"/>
              <a:t>++;</a:t>
            </a:r>
          </a:p>
          <a:p>
            <a:r>
              <a:rPr lang="en-US" sz="2400" dirty="0"/>
              <a:t>	}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printf</a:t>
            </a:r>
            <a:r>
              <a:rPr lang="en-US" sz="2400" dirty="0"/>
              <a:t>("s3 = %s\n", s3);</a:t>
            </a:r>
          </a:p>
          <a:p>
            <a:r>
              <a:rPr lang="en-US" sz="2400" dirty="0"/>
              <a:t>}</a:t>
            </a:r>
            <a:endParaRPr lang="en-US" sz="3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19" y="4725144"/>
            <a:ext cx="5058945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6885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576064"/>
          </a:xfrm>
        </p:spPr>
        <p:txBody>
          <a:bodyPr>
            <a:noAutofit/>
          </a:bodyPr>
          <a:lstStyle/>
          <a:p>
            <a:r>
              <a:rPr lang="ru-RU" sz="3200" b="1" dirty="0"/>
              <a:t>Используем функции из </a:t>
            </a:r>
            <a:r>
              <a:rPr lang="en-US" sz="3200" b="1" dirty="0" err="1"/>
              <a:t>ctype.h</a:t>
            </a:r>
            <a:endParaRPr lang="en-US" sz="32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908720"/>
            <a:ext cx="820891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i="1" dirty="0">
                <a:solidFill>
                  <a:srgbClr val="0070C0"/>
                </a:solidFill>
              </a:rPr>
              <a:t>Все ????? заменить на символ «</a:t>
            </a:r>
            <a:r>
              <a:rPr lang="en-US" sz="3200" i="1" dirty="0">
                <a:solidFill>
                  <a:srgbClr val="0070C0"/>
                </a:solidFill>
              </a:rPr>
              <a:t>#</a:t>
            </a:r>
            <a:r>
              <a:rPr lang="ru-RU" sz="3200" i="1" dirty="0">
                <a:solidFill>
                  <a:srgbClr val="0070C0"/>
                </a:solidFill>
              </a:rPr>
              <a:t>»</a:t>
            </a:r>
          </a:p>
          <a:p>
            <a:r>
              <a:rPr lang="en-US" sz="2400" dirty="0"/>
              <a:t>void main() {</a:t>
            </a:r>
          </a:p>
          <a:p>
            <a:r>
              <a:rPr lang="en-US" sz="2400" dirty="0"/>
              <a:t>	char s3[] = "I have 32 USD and 5 EUR!";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printf</a:t>
            </a:r>
            <a:r>
              <a:rPr lang="en-US" sz="2400" dirty="0"/>
              <a:t>("s3 = %s\n", s3);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int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= 0;</a:t>
            </a:r>
          </a:p>
          <a:p>
            <a:r>
              <a:rPr lang="en-US" sz="2400" dirty="0"/>
              <a:t>	while (s3[</a:t>
            </a:r>
            <a:r>
              <a:rPr lang="en-US" sz="2400" dirty="0" err="1"/>
              <a:t>i</a:t>
            </a:r>
            <a:r>
              <a:rPr lang="en-US" sz="2400" dirty="0"/>
              <a:t>] != '\0') {		</a:t>
            </a:r>
          </a:p>
          <a:p>
            <a:r>
              <a:rPr lang="en-US" sz="2400" b="1" dirty="0"/>
              <a:t>		if (</a:t>
            </a:r>
            <a:r>
              <a:rPr lang="en-US" sz="2400" b="1" dirty="0" err="1"/>
              <a:t>isalpha</a:t>
            </a:r>
            <a:r>
              <a:rPr lang="en-US" sz="2400" b="1" dirty="0"/>
              <a:t>(s3[</a:t>
            </a:r>
            <a:r>
              <a:rPr lang="en-US" sz="2400" b="1" dirty="0" err="1"/>
              <a:t>i</a:t>
            </a:r>
            <a:r>
              <a:rPr lang="en-US" sz="2400" b="1" dirty="0"/>
              <a:t>])) {</a:t>
            </a:r>
          </a:p>
          <a:p>
            <a:r>
              <a:rPr lang="en-US" sz="2400" dirty="0"/>
              <a:t>			s3[</a:t>
            </a:r>
            <a:r>
              <a:rPr lang="en-US" sz="2400" dirty="0" err="1"/>
              <a:t>i</a:t>
            </a:r>
            <a:r>
              <a:rPr lang="en-US" sz="2400" dirty="0"/>
              <a:t>] = '#';</a:t>
            </a:r>
          </a:p>
          <a:p>
            <a:r>
              <a:rPr lang="en-US" sz="2400" dirty="0"/>
              <a:t>		}</a:t>
            </a:r>
          </a:p>
          <a:p>
            <a:r>
              <a:rPr lang="en-US" sz="2400" dirty="0"/>
              <a:t>		</a:t>
            </a:r>
            <a:r>
              <a:rPr lang="en-US" sz="2400" dirty="0" err="1"/>
              <a:t>i</a:t>
            </a:r>
            <a:r>
              <a:rPr lang="en-US" sz="2400" dirty="0"/>
              <a:t>++;</a:t>
            </a:r>
          </a:p>
          <a:p>
            <a:r>
              <a:rPr lang="en-US" sz="2400" dirty="0"/>
              <a:t>	}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printf</a:t>
            </a:r>
            <a:r>
              <a:rPr lang="en-US" sz="2400" dirty="0"/>
              <a:t>("s3 = %s\n", s3);</a:t>
            </a:r>
          </a:p>
          <a:p>
            <a:r>
              <a:rPr lang="en-US" sz="2400" dirty="0"/>
              <a:t>}</a:t>
            </a:r>
            <a:endParaRPr lang="en-US" sz="32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680" y="5687343"/>
            <a:ext cx="5059320" cy="10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060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576064"/>
          </a:xfrm>
        </p:spPr>
        <p:txBody>
          <a:bodyPr>
            <a:noAutofit/>
          </a:bodyPr>
          <a:lstStyle/>
          <a:p>
            <a:r>
              <a:rPr lang="ru-RU" sz="3200" b="1" dirty="0"/>
              <a:t>Используем функции из </a:t>
            </a:r>
            <a:r>
              <a:rPr lang="en-US" sz="3200" b="1" dirty="0" err="1"/>
              <a:t>ctype.h</a:t>
            </a:r>
            <a:endParaRPr lang="en-US" sz="32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908720"/>
            <a:ext cx="8208912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i="1" dirty="0">
                <a:solidFill>
                  <a:srgbClr val="0070C0"/>
                </a:solidFill>
              </a:rPr>
              <a:t>Все ????? заменить на символ «</a:t>
            </a:r>
            <a:r>
              <a:rPr lang="en-US" sz="3200" i="1" dirty="0">
                <a:solidFill>
                  <a:srgbClr val="0070C0"/>
                </a:solidFill>
              </a:rPr>
              <a:t>#</a:t>
            </a:r>
            <a:r>
              <a:rPr lang="ru-RU" sz="3200" i="1" dirty="0">
                <a:solidFill>
                  <a:srgbClr val="0070C0"/>
                </a:solidFill>
              </a:rPr>
              <a:t>»</a:t>
            </a:r>
          </a:p>
          <a:p>
            <a:endParaRPr lang="en-US" sz="2400" dirty="0"/>
          </a:p>
          <a:p>
            <a:r>
              <a:rPr lang="en-US" sz="2400" dirty="0"/>
              <a:t>void main() {</a:t>
            </a:r>
          </a:p>
          <a:p>
            <a:r>
              <a:rPr lang="en-US" sz="2400" dirty="0"/>
              <a:t>	char s3[] = "I have 32 USD and 5 EUR!";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printf</a:t>
            </a:r>
            <a:r>
              <a:rPr lang="en-US" sz="2400" dirty="0"/>
              <a:t>("s3 = %s\n", s3);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int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= 0;</a:t>
            </a:r>
          </a:p>
          <a:p>
            <a:r>
              <a:rPr lang="en-US" sz="2400" dirty="0"/>
              <a:t>	while (s3[</a:t>
            </a:r>
            <a:r>
              <a:rPr lang="en-US" sz="2400" dirty="0" err="1"/>
              <a:t>i</a:t>
            </a:r>
            <a:r>
              <a:rPr lang="en-US" sz="2400" dirty="0"/>
              <a:t>] != '\0') {		</a:t>
            </a:r>
          </a:p>
          <a:p>
            <a:r>
              <a:rPr lang="en-US" sz="2400" b="1" dirty="0"/>
              <a:t>		if (</a:t>
            </a:r>
            <a:r>
              <a:rPr lang="en-US" sz="2400" b="1" dirty="0" err="1"/>
              <a:t>isspace</a:t>
            </a:r>
            <a:r>
              <a:rPr lang="en-US" sz="2400" b="1" dirty="0"/>
              <a:t>(s3[</a:t>
            </a:r>
            <a:r>
              <a:rPr lang="en-US" sz="2400" b="1" dirty="0" err="1"/>
              <a:t>i</a:t>
            </a:r>
            <a:r>
              <a:rPr lang="en-US" sz="2400" b="1" dirty="0"/>
              <a:t>])) {</a:t>
            </a:r>
          </a:p>
          <a:p>
            <a:r>
              <a:rPr lang="en-US" sz="2400" dirty="0"/>
              <a:t>			s3[</a:t>
            </a:r>
            <a:r>
              <a:rPr lang="en-US" sz="2400" dirty="0" err="1"/>
              <a:t>i</a:t>
            </a:r>
            <a:r>
              <a:rPr lang="en-US" sz="2400" dirty="0"/>
              <a:t>] = '#';</a:t>
            </a:r>
          </a:p>
          <a:p>
            <a:r>
              <a:rPr lang="en-US" sz="2400" dirty="0"/>
              <a:t>		}</a:t>
            </a:r>
          </a:p>
          <a:p>
            <a:r>
              <a:rPr lang="en-US" sz="2400" dirty="0"/>
              <a:t>		</a:t>
            </a:r>
            <a:r>
              <a:rPr lang="en-US" sz="2400" dirty="0" err="1"/>
              <a:t>i</a:t>
            </a:r>
            <a:r>
              <a:rPr lang="en-US" sz="2400" dirty="0"/>
              <a:t>++;</a:t>
            </a:r>
          </a:p>
          <a:p>
            <a:r>
              <a:rPr lang="en-US" sz="2400" dirty="0"/>
              <a:t>	}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printf</a:t>
            </a:r>
            <a:r>
              <a:rPr lang="en-US" sz="2400" dirty="0"/>
              <a:t>("s3 = %s\n", s3);</a:t>
            </a:r>
          </a:p>
          <a:p>
            <a:r>
              <a:rPr lang="en-US" sz="2400" dirty="0"/>
              <a:t>}</a:t>
            </a:r>
            <a:endParaRPr lang="en-US" sz="32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413" y="5949280"/>
            <a:ext cx="5243083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2003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576064"/>
          </a:xfrm>
        </p:spPr>
        <p:txBody>
          <a:bodyPr>
            <a:noAutofit/>
          </a:bodyPr>
          <a:lstStyle/>
          <a:p>
            <a:r>
              <a:rPr lang="ru-RU" sz="3200" b="1" dirty="0"/>
              <a:t>Используем функции из </a:t>
            </a:r>
            <a:r>
              <a:rPr lang="en-US" sz="3200" b="1" dirty="0" err="1"/>
              <a:t>ctype.h</a:t>
            </a:r>
            <a:endParaRPr lang="en-US" sz="32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908720"/>
            <a:ext cx="8208912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i="1" dirty="0">
                <a:solidFill>
                  <a:srgbClr val="0070C0"/>
                </a:solidFill>
              </a:rPr>
              <a:t>Все ????? заменить на символ «</a:t>
            </a:r>
            <a:r>
              <a:rPr lang="en-US" sz="3200" i="1" dirty="0">
                <a:solidFill>
                  <a:srgbClr val="0070C0"/>
                </a:solidFill>
              </a:rPr>
              <a:t>#</a:t>
            </a:r>
            <a:r>
              <a:rPr lang="ru-RU" sz="3200" i="1" dirty="0">
                <a:solidFill>
                  <a:srgbClr val="0070C0"/>
                </a:solidFill>
              </a:rPr>
              <a:t>»</a:t>
            </a:r>
          </a:p>
          <a:p>
            <a:endParaRPr lang="en-US" sz="2400" dirty="0"/>
          </a:p>
          <a:p>
            <a:r>
              <a:rPr lang="en-US" sz="2400" dirty="0"/>
              <a:t>void main() {</a:t>
            </a:r>
          </a:p>
          <a:p>
            <a:r>
              <a:rPr lang="en-US" sz="2400" dirty="0"/>
              <a:t>	char s3[] = "I have 32 USD and 5 EUR!";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printf</a:t>
            </a:r>
            <a:r>
              <a:rPr lang="en-US" sz="2400" dirty="0"/>
              <a:t>("s3 = %s\n", s3);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int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= 0;</a:t>
            </a:r>
          </a:p>
          <a:p>
            <a:r>
              <a:rPr lang="en-US" sz="2400" dirty="0"/>
              <a:t>	while (s3[</a:t>
            </a:r>
            <a:r>
              <a:rPr lang="en-US" sz="2400" dirty="0" err="1"/>
              <a:t>i</a:t>
            </a:r>
            <a:r>
              <a:rPr lang="en-US" sz="2400" dirty="0"/>
              <a:t>] != '\0') {		</a:t>
            </a:r>
          </a:p>
          <a:p>
            <a:r>
              <a:rPr lang="en-US" sz="2400" b="1" dirty="0"/>
              <a:t>		if (</a:t>
            </a:r>
            <a:r>
              <a:rPr lang="en-US" sz="2400" b="1" dirty="0" err="1"/>
              <a:t>isupper</a:t>
            </a:r>
            <a:r>
              <a:rPr lang="en-US" sz="2400" b="1" dirty="0"/>
              <a:t>(s3[</a:t>
            </a:r>
            <a:r>
              <a:rPr lang="en-US" sz="2400" b="1" dirty="0" err="1"/>
              <a:t>i</a:t>
            </a:r>
            <a:r>
              <a:rPr lang="en-US" sz="2400" b="1" dirty="0"/>
              <a:t>])) {</a:t>
            </a:r>
          </a:p>
          <a:p>
            <a:r>
              <a:rPr lang="en-US" sz="2400" dirty="0"/>
              <a:t>			s3[</a:t>
            </a:r>
            <a:r>
              <a:rPr lang="en-US" sz="2400" dirty="0" err="1"/>
              <a:t>i</a:t>
            </a:r>
            <a:r>
              <a:rPr lang="en-US" sz="2400" dirty="0"/>
              <a:t>] = '#';</a:t>
            </a:r>
          </a:p>
          <a:p>
            <a:r>
              <a:rPr lang="en-US" sz="2400" dirty="0"/>
              <a:t>		}</a:t>
            </a:r>
          </a:p>
          <a:p>
            <a:r>
              <a:rPr lang="en-US" sz="2400" dirty="0"/>
              <a:t>		</a:t>
            </a:r>
            <a:r>
              <a:rPr lang="en-US" sz="2400" dirty="0" err="1"/>
              <a:t>i</a:t>
            </a:r>
            <a:r>
              <a:rPr lang="en-US" sz="2400" dirty="0"/>
              <a:t>++;</a:t>
            </a:r>
          </a:p>
          <a:p>
            <a:r>
              <a:rPr lang="en-US" sz="2400" dirty="0"/>
              <a:t>	}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printf</a:t>
            </a:r>
            <a:r>
              <a:rPr lang="en-US" sz="2400" dirty="0"/>
              <a:t>("s3 = %s\n", s3);</a:t>
            </a:r>
          </a:p>
          <a:p>
            <a:r>
              <a:rPr lang="en-US" sz="2400" dirty="0"/>
              <a:t>}</a:t>
            </a:r>
            <a:endParaRPr lang="en-US" sz="32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403" y="6079507"/>
            <a:ext cx="5184576" cy="661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7384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576064"/>
          </a:xfrm>
        </p:spPr>
        <p:txBody>
          <a:bodyPr>
            <a:noAutofit/>
          </a:bodyPr>
          <a:lstStyle/>
          <a:p>
            <a:r>
              <a:rPr lang="ru-RU" sz="3200" b="1" dirty="0"/>
              <a:t>Используем функции из </a:t>
            </a:r>
            <a:r>
              <a:rPr lang="en-US" sz="3200" b="1" dirty="0" err="1"/>
              <a:t>ctype.h</a:t>
            </a:r>
            <a:endParaRPr lang="en-US" sz="32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908720"/>
            <a:ext cx="8208912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i="1" dirty="0">
                <a:solidFill>
                  <a:srgbClr val="0070C0"/>
                </a:solidFill>
              </a:rPr>
              <a:t>Все ????? заменить на символ «</a:t>
            </a:r>
            <a:r>
              <a:rPr lang="en-US" sz="3200" i="1" dirty="0">
                <a:solidFill>
                  <a:srgbClr val="0070C0"/>
                </a:solidFill>
              </a:rPr>
              <a:t>#</a:t>
            </a:r>
            <a:r>
              <a:rPr lang="ru-RU" sz="3200" i="1" dirty="0">
                <a:solidFill>
                  <a:srgbClr val="0070C0"/>
                </a:solidFill>
              </a:rPr>
              <a:t>»</a:t>
            </a:r>
          </a:p>
          <a:p>
            <a:endParaRPr lang="en-US" sz="2400" dirty="0"/>
          </a:p>
          <a:p>
            <a:r>
              <a:rPr lang="en-US" sz="2400" dirty="0"/>
              <a:t>void main() {</a:t>
            </a:r>
          </a:p>
          <a:p>
            <a:r>
              <a:rPr lang="en-US" sz="2400" dirty="0"/>
              <a:t>	char s3[] = "I have 32 USD and 5 EUR!";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printf</a:t>
            </a:r>
            <a:r>
              <a:rPr lang="en-US" sz="2400" dirty="0"/>
              <a:t>("s3 = %s\n", s3);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int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= 0;</a:t>
            </a:r>
          </a:p>
          <a:p>
            <a:r>
              <a:rPr lang="en-US" sz="2400" dirty="0"/>
              <a:t>	while (s3[</a:t>
            </a:r>
            <a:r>
              <a:rPr lang="en-US" sz="2400" dirty="0" err="1"/>
              <a:t>i</a:t>
            </a:r>
            <a:r>
              <a:rPr lang="en-US" sz="2400" dirty="0"/>
              <a:t>] != '\0') {		</a:t>
            </a:r>
          </a:p>
          <a:p>
            <a:r>
              <a:rPr lang="en-US" sz="2400" b="1" dirty="0"/>
              <a:t>		if (</a:t>
            </a:r>
            <a:r>
              <a:rPr lang="en-US" sz="2400" b="1" dirty="0" err="1"/>
              <a:t>islower</a:t>
            </a:r>
            <a:r>
              <a:rPr lang="en-US" sz="2400" b="1" dirty="0"/>
              <a:t>(s3[</a:t>
            </a:r>
            <a:r>
              <a:rPr lang="en-US" sz="2400" b="1" dirty="0" err="1"/>
              <a:t>i</a:t>
            </a:r>
            <a:r>
              <a:rPr lang="en-US" sz="2400" b="1" dirty="0"/>
              <a:t>])) {</a:t>
            </a:r>
          </a:p>
          <a:p>
            <a:r>
              <a:rPr lang="en-US" sz="2400" dirty="0"/>
              <a:t>			s3[</a:t>
            </a:r>
            <a:r>
              <a:rPr lang="en-US" sz="2400" dirty="0" err="1"/>
              <a:t>i</a:t>
            </a:r>
            <a:r>
              <a:rPr lang="en-US" sz="2400" dirty="0"/>
              <a:t>] = '#';</a:t>
            </a:r>
          </a:p>
          <a:p>
            <a:r>
              <a:rPr lang="en-US" sz="2400" dirty="0"/>
              <a:t>		}</a:t>
            </a:r>
          </a:p>
          <a:p>
            <a:r>
              <a:rPr lang="en-US" sz="2400" dirty="0"/>
              <a:t>		</a:t>
            </a:r>
            <a:r>
              <a:rPr lang="en-US" sz="2400" dirty="0" err="1"/>
              <a:t>i</a:t>
            </a:r>
            <a:r>
              <a:rPr lang="en-US" sz="2400" dirty="0"/>
              <a:t>++;</a:t>
            </a:r>
          </a:p>
          <a:p>
            <a:r>
              <a:rPr lang="en-US" sz="2400" dirty="0"/>
              <a:t>	}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printf</a:t>
            </a:r>
            <a:r>
              <a:rPr lang="en-US" sz="2400" dirty="0"/>
              <a:t>("s3 = %s\n", s3);</a:t>
            </a:r>
          </a:p>
          <a:p>
            <a:r>
              <a:rPr lang="en-US" sz="2400" dirty="0"/>
              <a:t>}</a:t>
            </a:r>
            <a:endParaRPr lang="en-US" sz="32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680" y="5984056"/>
            <a:ext cx="5664629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7613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270892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Работа с символами в Си:</a:t>
            </a:r>
            <a:br>
              <a:rPr lang="ru-RU" b="1" dirty="0"/>
            </a:br>
            <a:r>
              <a:rPr lang="en-US" b="1" dirty="0"/>
              <a:t>char, ASCII, ASCIIZ, </a:t>
            </a:r>
            <a:r>
              <a:rPr lang="ru-RU" b="1" dirty="0"/>
              <a:t>функции </a:t>
            </a:r>
            <a:r>
              <a:rPr lang="en-US" b="1" dirty="0" err="1"/>
              <a:t>isX</a:t>
            </a:r>
            <a:endParaRPr lang="ru-RU" b="1" i="1" dirty="0"/>
          </a:p>
        </p:txBody>
      </p:sp>
    </p:spTree>
    <p:extLst>
      <p:ext uri="{BB962C8B-B14F-4D97-AF65-F5344CB8AC3E}">
        <p14:creationId xmlns:p14="http://schemas.microsoft.com/office/powerpoint/2010/main" val="1221442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576064"/>
          </a:xfrm>
        </p:spPr>
        <p:txBody>
          <a:bodyPr>
            <a:noAutofit/>
          </a:bodyPr>
          <a:lstStyle/>
          <a:p>
            <a:r>
              <a:rPr lang="ru-RU" sz="3200" b="1" dirty="0"/>
              <a:t>Используем функции из </a:t>
            </a:r>
            <a:r>
              <a:rPr lang="en-US" sz="3200" b="1" dirty="0" err="1"/>
              <a:t>ctype.h</a:t>
            </a:r>
            <a:endParaRPr lang="en-US" sz="32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908720"/>
            <a:ext cx="8208912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i="1" dirty="0">
                <a:solidFill>
                  <a:srgbClr val="0070C0"/>
                </a:solidFill>
              </a:rPr>
              <a:t>Все ????? заменить на ??????</a:t>
            </a:r>
          </a:p>
          <a:p>
            <a:endParaRPr lang="en-US" sz="2400" dirty="0"/>
          </a:p>
          <a:p>
            <a:r>
              <a:rPr lang="en-US" sz="2400" dirty="0"/>
              <a:t>void main() {</a:t>
            </a:r>
          </a:p>
          <a:p>
            <a:r>
              <a:rPr lang="en-US" sz="2400" dirty="0"/>
              <a:t>	char s3[] = "I have 32 USD and 5 EUR!";</a:t>
            </a:r>
          </a:p>
          <a:p>
            <a:endParaRPr lang="en-US" sz="2400" dirty="0"/>
          </a:p>
          <a:p>
            <a:r>
              <a:rPr lang="en-US" sz="2400" dirty="0"/>
              <a:t>	</a:t>
            </a:r>
            <a:r>
              <a:rPr lang="en-US" sz="2400" dirty="0" err="1"/>
              <a:t>printf</a:t>
            </a:r>
            <a:r>
              <a:rPr lang="en-US" sz="2400" dirty="0"/>
              <a:t>("s3 = %s\n", s3);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int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= 0;</a:t>
            </a:r>
          </a:p>
          <a:p>
            <a:endParaRPr lang="en-US" sz="2400" dirty="0"/>
          </a:p>
          <a:p>
            <a:r>
              <a:rPr lang="en-US" sz="2400" dirty="0"/>
              <a:t>	while (s3[</a:t>
            </a:r>
            <a:r>
              <a:rPr lang="en-US" sz="2400" dirty="0" err="1"/>
              <a:t>i</a:t>
            </a:r>
            <a:r>
              <a:rPr lang="en-US" sz="2400" dirty="0"/>
              <a:t>] != '\0') {				</a:t>
            </a:r>
          </a:p>
          <a:p>
            <a:r>
              <a:rPr lang="en-US" sz="2400" dirty="0"/>
              <a:t>		</a:t>
            </a:r>
            <a:r>
              <a:rPr lang="en-US" sz="2400" b="1" dirty="0"/>
              <a:t>s3[</a:t>
            </a:r>
            <a:r>
              <a:rPr lang="en-US" sz="2400" b="1" dirty="0" err="1"/>
              <a:t>i</a:t>
            </a:r>
            <a:r>
              <a:rPr lang="en-US" sz="2400" b="1" dirty="0"/>
              <a:t>] = </a:t>
            </a:r>
            <a:r>
              <a:rPr lang="en-US" sz="2400" b="1" dirty="0" err="1"/>
              <a:t>toupper</a:t>
            </a:r>
            <a:r>
              <a:rPr lang="en-US" sz="2400" b="1" dirty="0"/>
              <a:t>(s3[</a:t>
            </a:r>
            <a:r>
              <a:rPr lang="en-US" sz="2400" b="1" dirty="0" err="1"/>
              <a:t>i</a:t>
            </a:r>
            <a:r>
              <a:rPr lang="en-US" sz="2400" b="1" dirty="0"/>
              <a:t>]);	</a:t>
            </a:r>
            <a:r>
              <a:rPr lang="en-US" sz="2400" dirty="0"/>
              <a:t>	</a:t>
            </a:r>
          </a:p>
          <a:p>
            <a:r>
              <a:rPr lang="en-US" sz="2400" dirty="0"/>
              <a:t>		</a:t>
            </a:r>
            <a:r>
              <a:rPr lang="en-US" sz="2400" dirty="0" err="1"/>
              <a:t>i</a:t>
            </a:r>
            <a:r>
              <a:rPr lang="en-US" sz="2400" dirty="0"/>
              <a:t>++;</a:t>
            </a:r>
          </a:p>
          <a:p>
            <a:r>
              <a:rPr lang="en-US" sz="2400" dirty="0"/>
              <a:t>	}</a:t>
            </a:r>
          </a:p>
          <a:p>
            <a:endParaRPr lang="en-US" sz="2400" dirty="0"/>
          </a:p>
          <a:p>
            <a:r>
              <a:rPr lang="en-US" sz="2400" dirty="0"/>
              <a:t>	</a:t>
            </a:r>
            <a:r>
              <a:rPr lang="en-US" sz="2400" dirty="0" err="1"/>
              <a:t>printf</a:t>
            </a:r>
            <a:r>
              <a:rPr lang="en-US" sz="2400" dirty="0"/>
              <a:t>("s3 = %s\n", s3);</a:t>
            </a:r>
          </a:p>
          <a:p>
            <a:r>
              <a:rPr lang="en-US" sz="2400" dirty="0"/>
              <a:t>}</a:t>
            </a:r>
            <a:endParaRPr lang="en-US" sz="32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4941168"/>
            <a:ext cx="5568619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8518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576064"/>
          </a:xfrm>
        </p:spPr>
        <p:txBody>
          <a:bodyPr>
            <a:noAutofit/>
          </a:bodyPr>
          <a:lstStyle/>
          <a:p>
            <a:r>
              <a:rPr lang="ru-RU" sz="3200" b="1" dirty="0"/>
              <a:t>Используем функции из </a:t>
            </a:r>
            <a:r>
              <a:rPr lang="en-US" sz="3200" b="1" dirty="0" err="1"/>
              <a:t>ctype.h</a:t>
            </a:r>
            <a:endParaRPr lang="en-US" sz="32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908720"/>
            <a:ext cx="8208912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i="1" dirty="0">
                <a:solidFill>
                  <a:srgbClr val="0070C0"/>
                </a:solidFill>
              </a:rPr>
              <a:t>Все ????? заменить на ??????</a:t>
            </a:r>
          </a:p>
          <a:p>
            <a:endParaRPr lang="en-US" sz="2400" dirty="0"/>
          </a:p>
          <a:p>
            <a:r>
              <a:rPr lang="en-US" sz="2400" dirty="0"/>
              <a:t>void main() {</a:t>
            </a:r>
          </a:p>
          <a:p>
            <a:r>
              <a:rPr lang="en-US" sz="2400" dirty="0"/>
              <a:t>	char s3[] = "I have 32 USD and 5 EUR!";</a:t>
            </a:r>
          </a:p>
          <a:p>
            <a:endParaRPr lang="en-US" sz="2400" dirty="0"/>
          </a:p>
          <a:p>
            <a:r>
              <a:rPr lang="en-US" sz="2400" dirty="0"/>
              <a:t>	</a:t>
            </a:r>
            <a:r>
              <a:rPr lang="en-US" sz="2400" dirty="0" err="1"/>
              <a:t>printf</a:t>
            </a:r>
            <a:r>
              <a:rPr lang="en-US" sz="2400" dirty="0"/>
              <a:t>("s3 = %s\n", s3);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int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= 0;</a:t>
            </a:r>
          </a:p>
          <a:p>
            <a:endParaRPr lang="en-US" sz="2400" dirty="0"/>
          </a:p>
          <a:p>
            <a:r>
              <a:rPr lang="en-US" sz="2400" dirty="0"/>
              <a:t>	while (s3[</a:t>
            </a:r>
            <a:r>
              <a:rPr lang="en-US" sz="2400" dirty="0" err="1"/>
              <a:t>i</a:t>
            </a:r>
            <a:r>
              <a:rPr lang="en-US" sz="2400" dirty="0"/>
              <a:t>] != '\0') {				</a:t>
            </a:r>
          </a:p>
          <a:p>
            <a:r>
              <a:rPr lang="en-US" sz="2400" b="1" dirty="0"/>
              <a:t>		s3[</a:t>
            </a:r>
            <a:r>
              <a:rPr lang="en-US" sz="2400" b="1" dirty="0" err="1"/>
              <a:t>i</a:t>
            </a:r>
            <a:r>
              <a:rPr lang="en-US" sz="2400" b="1" dirty="0"/>
              <a:t>] = </a:t>
            </a:r>
            <a:r>
              <a:rPr lang="en-US" sz="2400" b="1" dirty="0" err="1"/>
              <a:t>tolower</a:t>
            </a:r>
            <a:r>
              <a:rPr lang="en-US" sz="2400" b="1" dirty="0"/>
              <a:t>(s3[</a:t>
            </a:r>
            <a:r>
              <a:rPr lang="en-US" sz="2400" b="1" dirty="0" err="1"/>
              <a:t>i</a:t>
            </a:r>
            <a:r>
              <a:rPr lang="en-US" sz="2400" b="1" dirty="0"/>
              <a:t>]);</a:t>
            </a:r>
            <a:r>
              <a:rPr lang="en-US" sz="2400" dirty="0"/>
              <a:t>		</a:t>
            </a:r>
          </a:p>
          <a:p>
            <a:r>
              <a:rPr lang="en-US" sz="2400" dirty="0"/>
              <a:t>		</a:t>
            </a:r>
            <a:r>
              <a:rPr lang="en-US" sz="2400" dirty="0" err="1"/>
              <a:t>i</a:t>
            </a:r>
            <a:r>
              <a:rPr lang="en-US" sz="2400" dirty="0"/>
              <a:t>++;</a:t>
            </a:r>
          </a:p>
          <a:p>
            <a:r>
              <a:rPr lang="en-US" sz="2400" dirty="0"/>
              <a:t>	}</a:t>
            </a:r>
          </a:p>
          <a:p>
            <a:endParaRPr lang="en-US" sz="2400" dirty="0"/>
          </a:p>
          <a:p>
            <a:r>
              <a:rPr lang="en-US" sz="2400" dirty="0"/>
              <a:t>	</a:t>
            </a:r>
            <a:r>
              <a:rPr lang="en-US" sz="2400" dirty="0" err="1"/>
              <a:t>printf</a:t>
            </a:r>
            <a:r>
              <a:rPr lang="en-US" sz="2400" dirty="0"/>
              <a:t>("s3 = %s\n", s3);</a:t>
            </a:r>
          </a:p>
          <a:p>
            <a:r>
              <a:rPr lang="en-US" sz="2400" dirty="0"/>
              <a:t>}</a:t>
            </a:r>
            <a:endParaRPr lang="en-US" sz="32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87" y="4941168"/>
            <a:ext cx="5644498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0721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576064"/>
          </a:xfrm>
        </p:spPr>
        <p:txBody>
          <a:bodyPr>
            <a:noAutofit/>
          </a:bodyPr>
          <a:lstStyle/>
          <a:p>
            <a:r>
              <a:rPr lang="ru-RU" sz="3200" b="1" dirty="0"/>
              <a:t>Обзор возможностей функций из </a:t>
            </a:r>
            <a:r>
              <a:rPr lang="en-US" sz="3200" b="1" dirty="0" err="1"/>
              <a:t>ctype.h</a:t>
            </a:r>
            <a:endParaRPr lang="en-US" sz="32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67544" y="692696"/>
            <a:ext cx="82089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«Основы программирования на языках Си и C++ для начинающих»</a:t>
            </a:r>
          </a:p>
          <a:p>
            <a:r>
              <a:rPr lang="ru-RU" dirty="0"/>
              <a:t>Заголовочный файл </a:t>
            </a:r>
            <a:r>
              <a:rPr lang="ru-RU" dirty="0" err="1"/>
              <a:t>cctype</a:t>
            </a:r>
            <a:r>
              <a:rPr lang="ru-RU" dirty="0"/>
              <a:t> (</a:t>
            </a:r>
            <a:r>
              <a:rPr lang="ru-RU" dirty="0" err="1"/>
              <a:t>ctype.h</a:t>
            </a:r>
            <a:r>
              <a:rPr lang="ru-RU" dirty="0"/>
              <a:t>) - </a:t>
            </a:r>
            <a:r>
              <a:rPr lang="ru-RU" dirty="0">
                <a:hlinkClick r:id="rId2"/>
              </a:rPr>
              <a:t>http://cppstudio.com/cat/309/313/</a:t>
            </a:r>
            <a:r>
              <a:rPr lang="ru-RU" dirty="0"/>
              <a:t>   </a:t>
            </a:r>
            <a:endParaRPr lang="en-US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F3DC571A-5501-4C2D-905E-251BAE0A9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599832"/>
              </p:ext>
            </p:extLst>
          </p:nvPr>
        </p:nvGraphicFramePr>
        <p:xfrm>
          <a:off x="323528" y="1412777"/>
          <a:ext cx="8568952" cy="5291714"/>
        </p:xfrm>
        <a:graphic>
          <a:graphicData uri="http://schemas.openxmlformats.org/drawingml/2006/table">
            <a:tbl>
              <a:tblPr/>
              <a:tblGrid>
                <a:gridCol w="944037">
                  <a:extLst>
                    <a:ext uri="{9D8B030D-6E8A-4147-A177-3AD203B41FA5}">
                      <a16:colId xmlns:a16="http://schemas.microsoft.com/office/drawing/2014/main" val="125946628"/>
                    </a:ext>
                  </a:extLst>
                </a:gridCol>
                <a:gridCol w="7624915">
                  <a:extLst>
                    <a:ext uri="{9D8B030D-6E8A-4147-A177-3AD203B41FA5}">
                      <a16:colId xmlns:a16="http://schemas.microsoft.com/office/drawing/2014/main" val="1706103200"/>
                    </a:ext>
                  </a:extLst>
                </a:gridCol>
              </a:tblGrid>
              <a:tr h="42519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err="1">
                          <a:solidFill>
                            <a:srgbClr val="428BCA"/>
                          </a:solidFill>
                          <a:effectLst/>
                          <a:hlinkClick r:id="rId3"/>
                        </a:rPr>
                        <a:t>isalumn</a:t>
                      </a:r>
                      <a:endParaRPr lang="en-US" sz="1400" dirty="0">
                        <a:effectLst/>
                      </a:endParaRPr>
                    </a:p>
                  </a:txBody>
                  <a:tcPr marL="11793" marR="11793" marT="11793" marB="11793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ru-RU" sz="1400" dirty="0">
                          <a:effectLst/>
                        </a:rPr>
                        <a:t>Функция возвращает истинное значение </a:t>
                      </a:r>
                      <a:r>
                        <a:rPr lang="ru-RU" sz="1400" dirty="0" err="1">
                          <a:effectLst/>
                        </a:rPr>
                        <a:t>true</a:t>
                      </a:r>
                      <a:r>
                        <a:rPr lang="ru-RU" sz="1400" dirty="0">
                          <a:effectLst/>
                        </a:rPr>
                        <a:t>, если её аргумент - буква или цифра, и </a:t>
                      </a:r>
                      <a:r>
                        <a:rPr lang="ru-RU" sz="1400" dirty="0" err="1">
                          <a:effectLst/>
                        </a:rPr>
                        <a:t>false</a:t>
                      </a:r>
                      <a:r>
                        <a:rPr lang="ru-RU" sz="1400" dirty="0">
                          <a:effectLst/>
                        </a:rPr>
                        <a:t>(ложь) в других случаях.</a:t>
                      </a:r>
                    </a:p>
                  </a:txBody>
                  <a:tcPr marL="11793" marR="11793" marT="11793" marB="11793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56909"/>
                  </a:ext>
                </a:extLst>
              </a:tr>
              <a:tr h="42519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solidFill>
                            <a:srgbClr val="428BCA"/>
                          </a:solidFill>
                          <a:effectLst/>
                          <a:hlinkClick r:id="rId4"/>
                        </a:rPr>
                        <a:t>isalpha</a:t>
                      </a:r>
                      <a:endParaRPr lang="en-US" sz="1400">
                        <a:effectLst/>
                      </a:endParaRPr>
                    </a:p>
                  </a:txBody>
                  <a:tcPr marL="11793" marR="11793" marT="11793" marB="11793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ru-RU" sz="1400" dirty="0">
                          <a:effectLst/>
                        </a:rPr>
                        <a:t>Функция возвращает истинное значение </a:t>
                      </a:r>
                      <a:r>
                        <a:rPr lang="ru-RU" sz="1400" dirty="0" err="1">
                          <a:effectLst/>
                        </a:rPr>
                        <a:t>true</a:t>
                      </a:r>
                      <a:r>
                        <a:rPr lang="ru-RU" sz="1400" dirty="0">
                          <a:effectLst/>
                        </a:rPr>
                        <a:t>, если её аргумент - буква,  и </a:t>
                      </a:r>
                      <a:r>
                        <a:rPr lang="ru-RU" sz="1400" dirty="0" err="1">
                          <a:effectLst/>
                        </a:rPr>
                        <a:t>false</a:t>
                      </a:r>
                      <a:r>
                        <a:rPr lang="ru-RU" sz="1400" dirty="0">
                          <a:effectLst/>
                        </a:rPr>
                        <a:t>(ложь) в других случаях.</a:t>
                      </a:r>
                    </a:p>
                  </a:txBody>
                  <a:tcPr marL="11793" marR="11793" marT="11793" marB="11793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00955"/>
                  </a:ext>
                </a:extLst>
              </a:tr>
              <a:tr h="42519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solidFill>
                            <a:srgbClr val="428BCA"/>
                          </a:solidFill>
                          <a:effectLst/>
                          <a:hlinkClick r:id="rId5"/>
                        </a:rPr>
                        <a:t>iscntrl</a:t>
                      </a:r>
                      <a:endParaRPr lang="en-US" sz="1400">
                        <a:effectLst/>
                      </a:endParaRPr>
                    </a:p>
                  </a:txBody>
                  <a:tcPr marL="11793" marR="11793" marT="11793" marB="11793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ru-RU" sz="1400" dirty="0">
                          <a:effectLst/>
                        </a:rPr>
                        <a:t>Функция возвращает истинное значение </a:t>
                      </a:r>
                      <a:r>
                        <a:rPr lang="ru-RU" sz="1400" dirty="0" err="1">
                          <a:effectLst/>
                        </a:rPr>
                        <a:t>true</a:t>
                      </a:r>
                      <a:r>
                        <a:rPr lang="ru-RU" sz="1400" dirty="0">
                          <a:effectLst/>
                        </a:rPr>
                        <a:t>, если её аргумент - управляемый символ, и </a:t>
                      </a:r>
                      <a:r>
                        <a:rPr lang="ru-RU" sz="1400" dirty="0" err="1">
                          <a:effectLst/>
                        </a:rPr>
                        <a:t>false</a:t>
                      </a:r>
                      <a:r>
                        <a:rPr lang="ru-RU" sz="1400" dirty="0">
                          <a:effectLst/>
                        </a:rPr>
                        <a:t>(ложь) в других случаях.</a:t>
                      </a:r>
                    </a:p>
                  </a:txBody>
                  <a:tcPr marL="11793" marR="11793" marT="11793" marB="11793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955673"/>
                  </a:ext>
                </a:extLst>
              </a:tr>
              <a:tr h="42519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solidFill>
                            <a:srgbClr val="428BCA"/>
                          </a:solidFill>
                          <a:effectLst/>
                          <a:hlinkClick r:id="rId6"/>
                        </a:rPr>
                        <a:t>isdigit</a:t>
                      </a:r>
                      <a:endParaRPr lang="en-US" sz="1400">
                        <a:effectLst/>
                      </a:endParaRPr>
                    </a:p>
                  </a:txBody>
                  <a:tcPr marL="11793" marR="11793" marT="11793" marB="11793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ru-RU" sz="1400" dirty="0">
                          <a:effectLst/>
                        </a:rPr>
                        <a:t>Функция возвращает истинное значение </a:t>
                      </a:r>
                      <a:r>
                        <a:rPr lang="ru-RU" sz="1400" dirty="0" err="1">
                          <a:effectLst/>
                        </a:rPr>
                        <a:t>true</a:t>
                      </a:r>
                      <a:r>
                        <a:rPr lang="ru-RU" sz="1400" dirty="0">
                          <a:effectLst/>
                        </a:rPr>
                        <a:t>, если её аргумент - десятичная цифра, и </a:t>
                      </a:r>
                      <a:r>
                        <a:rPr lang="ru-RU" sz="1400" dirty="0" err="1">
                          <a:effectLst/>
                        </a:rPr>
                        <a:t>false</a:t>
                      </a:r>
                      <a:r>
                        <a:rPr lang="ru-RU" sz="1400" dirty="0">
                          <a:effectLst/>
                        </a:rPr>
                        <a:t>(ложь) в других случаях.</a:t>
                      </a:r>
                    </a:p>
                  </a:txBody>
                  <a:tcPr marL="11793" marR="11793" marT="11793" marB="11793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460059"/>
                  </a:ext>
                </a:extLst>
              </a:tr>
              <a:tr h="42519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solidFill>
                            <a:srgbClr val="428BCA"/>
                          </a:solidFill>
                          <a:effectLst/>
                          <a:hlinkClick r:id="rId7"/>
                        </a:rPr>
                        <a:t>isgraph</a:t>
                      </a:r>
                      <a:endParaRPr lang="en-US" sz="1400">
                        <a:effectLst/>
                      </a:endParaRPr>
                    </a:p>
                  </a:txBody>
                  <a:tcPr marL="11793" marR="11793" marT="11793" marB="11793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ru-RU" sz="1400" dirty="0">
                          <a:effectLst/>
                        </a:rPr>
                        <a:t>Функция возвращает истинное значение </a:t>
                      </a:r>
                      <a:r>
                        <a:rPr lang="ru-RU" sz="1400" dirty="0" err="1">
                          <a:effectLst/>
                        </a:rPr>
                        <a:t>true</a:t>
                      </a:r>
                      <a:r>
                        <a:rPr lang="ru-RU" sz="1400" dirty="0">
                          <a:effectLst/>
                        </a:rPr>
                        <a:t>, если её аргумент - символ, имеющий графическое представление, и </a:t>
                      </a:r>
                      <a:r>
                        <a:rPr lang="ru-RU" sz="1400" dirty="0" err="1">
                          <a:effectLst/>
                        </a:rPr>
                        <a:t>false</a:t>
                      </a:r>
                      <a:r>
                        <a:rPr lang="ru-RU" sz="1400" dirty="0">
                          <a:effectLst/>
                        </a:rPr>
                        <a:t>(ложь)  в других случаях.</a:t>
                      </a:r>
                    </a:p>
                  </a:txBody>
                  <a:tcPr marL="11793" marR="11793" marT="11793" marB="11793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352200"/>
                  </a:ext>
                </a:extLst>
              </a:tr>
              <a:tr h="42519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solidFill>
                            <a:srgbClr val="428BCA"/>
                          </a:solidFill>
                          <a:effectLst/>
                          <a:hlinkClick r:id="rId8"/>
                        </a:rPr>
                        <a:t>islower</a:t>
                      </a:r>
                      <a:endParaRPr lang="en-US" sz="1400">
                        <a:effectLst/>
                      </a:endParaRPr>
                    </a:p>
                  </a:txBody>
                  <a:tcPr marL="11793" marR="11793" marT="11793" marB="11793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ru-RU" sz="1400">
                          <a:effectLst/>
                        </a:rPr>
                        <a:t>Функция возвращает истинное значение true, если её аргумент - строчный символ алфавита, и false(ложь) в других случаях.</a:t>
                      </a:r>
                    </a:p>
                  </a:txBody>
                  <a:tcPr marL="11793" marR="11793" marT="11793" marB="11793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5322514"/>
                  </a:ext>
                </a:extLst>
              </a:tr>
              <a:tr h="42519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solidFill>
                            <a:srgbClr val="428BCA"/>
                          </a:solidFill>
                          <a:effectLst/>
                          <a:hlinkClick r:id="rId9"/>
                        </a:rPr>
                        <a:t>isprint</a:t>
                      </a:r>
                      <a:endParaRPr lang="en-US" sz="1400">
                        <a:effectLst/>
                      </a:endParaRPr>
                    </a:p>
                  </a:txBody>
                  <a:tcPr marL="11793" marR="11793" marT="11793" marB="11793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ru-RU" sz="1400">
                          <a:effectLst/>
                        </a:rPr>
                        <a:t>Функция возвращает истинное значение true, если её аргумент - печатный символ, и false(ложь) в других случаях.</a:t>
                      </a:r>
                    </a:p>
                  </a:txBody>
                  <a:tcPr marL="11793" marR="11793" marT="11793" marB="11793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932189"/>
                  </a:ext>
                </a:extLst>
              </a:tr>
              <a:tr h="42519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solidFill>
                            <a:srgbClr val="428BCA"/>
                          </a:solidFill>
                          <a:effectLst/>
                          <a:hlinkClick r:id="rId10"/>
                        </a:rPr>
                        <a:t>ispunct</a:t>
                      </a:r>
                      <a:endParaRPr lang="en-US" sz="1400">
                        <a:effectLst/>
                      </a:endParaRPr>
                    </a:p>
                  </a:txBody>
                  <a:tcPr marL="11793" marR="11793" marT="11793" marB="11793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ru-RU" sz="1400">
                          <a:effectLst/>
                        </a:rPr>
                        <a:t>Функция возвращает истинное значение true, если её аргумент - знак пунктуации, и false(ложь) в других случаях.</a:t>
                      </a:r>
                    </a:p>
                  </a:txBody>
                  <a:tcPr marL="11793" marR="11793" marT="11793" marB="11793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879201"/>
                  </a:ext>
                </a:extLst>
              </a:tr>
              <a:tr h="42519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solidFill>
                            <a:srgbClr val="428BCA"/>
                          </a:solidFill>
                          <a:effectLst/>
                          <a:hlinkClick r:id="rId11"/>
                        </a:rPr>
                        <a:t>isspace</a:t>
                      </a:r>
                      <a:endParaRPr lang="en-US" sz="1400">
                        <a:effectLst/>
                      </a:endParaRPr>
                    </a:p>
                  </a:txBody>
                  <a:tcPr marL="11793" marR="11793" marT="11793" marB="11793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ru-RU" sz="1400" dirty="0">
                          <a:effectLst/>
                        </a:rPr>
                        <a:t>Функция возвращает истинное значение </a:t>
                      </a:r>
                      <a:r>
                        <a:rPr lang="ru-RU" sz="1400" dirty="0" err="1">
                          <a:effectLst/>
                        </a:rPr>
                        <a:t>true</a:t>
                      </a:r>
                      <a:r>
                        <a:rPr lang="ru-RU" sz="1400" dirty="0">
                          <a:effectLst/>
                        </a:rPr>
                        <a:t>, если её аргумент - любой знак пробела, и </a:t>
                      </a:r>
                      <a:r>
                        <a:rPr lang="ru-RU" sz="1400" dirty="0" err="1">
                          <a:effectLst/>
                        </a:rPr>
                        <a:t>false</a:t>
                      </a:r>
                      <a:r>
                        <a:rPr lang="ru-RU" sz="1400" dirty="0">
                          <a:effectLst/>
                        </a:rPr>
                        <a:t>(ложь) в других случаях.</a:t>
                      </a:r>
                    </a:p>
                  </a:txBody>
                  <a:tcPr marL="11793" marR="11793" marT="11793" marB="11793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336625"/>
                  </a:ext>
                </a:extLst>
              </a:tr>
              <a:tr h="42519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solidFill>
                            <a:srgbClr val="428BCA"/>
                          </a:solidFill>
                          <a:effectLst/>
                          <a:hlinkClick r:id="rId12"/>
                        </a:rPr>
                        <a:t>isupper</a:t>
                      </a:r>
                      <a:endParaRPr lang="en-US" sz="1400">
                        <a:effectLst/>
                      </a:endParaRPr>
                    </a:p>
                  </a:txBody>
                  <a:tcPr marL="11793" marR="11793" marT="11793" marB="11793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ru-RU" sz="1400">
                          <a:effectLst/>
                        </a:rPr>
                        <a:t>Функция возвращает истинное значение true, если её аргумент - прописная буква алфавита, и false(ложь) в других случаях.</a:t>
                      </a:r>
                    </a:p>
                  </a:txBody>
                  <a:tcPr marL="11793" marR="11793" marT="11793" marB="11793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165223"/>
                  </a:ext>
                </a:extLst>
              </a:tr>
              <a:tr h="78865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solidFill>
                            <a:srgbClr val="428BCA"/>
                          </a:solidFill>
                          <a:effectLst/>
                          <a:hlinkClick r:id="rId13"/>
                        </a:rPr>
                        <a:t>isxdigit</a:t>
                      </a:r>
                      <a:endParaRPr lang="en-US" sz="1400">
                        <a:effectLst/>
                      </a:endParaRPr>
                    </a:p>
                  </a:txBody>
                  <a:tcPr marL="11793" marR="11793" marT="11793" marB="11793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ru-RU" sz="1400" dirty="0">
                          <a:effectLst/>
                        </a:rPr>
                        <a:t>Функция возвращает истинное значение </a:t>
                      </a:r>
                      <a:r>
                        <a:rPr lang="ru-RU" sz="1400" dirty="0" err="1">
                          <a:effectLst/>
                        </a:rPr>
                        <a:t>true</a:t>
                      </a:r>
                      <a:r>
                        <a:rPr lang="ru-RU" sz="1400" dirty="0">
                          <a:effectLst/>
                        </a:rPr>
                        <a:t>, если её аргумент - цифра шестнадцатеричной системы исчисления, и </a:t>
                      </a:r>
                      <a:r>
                        <a:rPr lang="ru-RU" sz="1400" dirty="0" err="1">
                          <a:effectLst/>
                        </a:rPr>
                        <a:t>false</a:t>
                      </a:r>
                      <a:r>
                        <a:rPr lang="ru-RU" sz="1400" dirty="0">
                          <a:effectLst/>
                        </a:rPr>
                        <a:t>(ложь) в других случаях.</a:t>
                      </a:r>
                    </a:p>
                  </a:txBody>
                  <a:tcPr marL="11793" marR="11793" marT="11793" marB="11793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982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656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576064"/>
          </a:xfrm>
        </p:spPr>
        <p:txBody>
          <a:bodyPr>
            <a:noAutofit/>
          </a:bodyPr>
          <a:lstStyle/>
          <a:p>
            <a:r>
              <a:rPr lang="ru-RU" sz="3200" b="1" dirty="0"/>
              <a:t>Обзор возможностей функций из </a:t>
            </a:r>
            <a:r>
              <a:rPr lang="en-US" sz="3200" b="1" dirty="0" err="1"/>
              <a:t>ctype.h</a:t>
            </a:r>
            <a:r>
              <a:rPr lang="ru-RU" sz="3200" b="1" dirty="0"/>
              <a:t> (2)</a:t>
            </a:r>
            <a:endParaRPr lang="en-US" sz="3200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3E743E-903B-4812-BA83-E82E8F2F7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728098"/>
            <a:ext cx="7629835" cy="601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11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2708920"/>
            <a:ext cx="8229600" cy="1143000"/>
          </a:xfrm>
        </p:spPr>
        <p:txBody>
          <a:bodyPr>
            <a:normAutofit/>
          </a:bodyPr>
          <a:lstStyle/>
          <a:p>
            <a:r>
              <a:rPr lang="ru-RU" sz="4000" b="1" dirty="0"/>
              <a:t>Функции обработки строк</a:t>
            </a:r>
            <a:endParaRPr lang="ru-RU" sz="4000" b="1" i="1" dirty="0"/>
          </a:p>
        </p:txBody>
      </p:sp>
    </p:spTree>
    <p:extLst>
      <p:ext uri="{BB962C8B-B14F-4D97-AF65-F5344CB8AC3E}">
        <p14:creationId xmlns:p14="http://schemas.microsoft.com/office/powerpoint/2010/main" val="3439534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576064"/>
          </a:xfrm>
        </p:spPr>
        <p:txBody>
          <a:bodyPr>
            <a:noAutofit/>
          </a:bodyPr>
          <a:lstStyle/>
          <a:p>
            <a:r>
              <a:rPr lang="ru-RU" sz="3200" b="1" dirty="0"/>
              <a:t>Стандартные функции обработки строк</a:t>
            </a:r>
            <a:endParaRPr lang="en-US" sz="32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908720"/>
            <a:ext cx="820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67544" y="733246"/>
            <a:ext cx="828092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/>
              <a:t>strlen</a:t>
            </a:r>
            <a:r>
              <a:rPr lang="en-US" sz="2800" b="1" dirty="0"/>
              <a:t>(s) - </a:t>
            </a:r>
            <a:r>
              <a:rPr lang="ru-RU" sz="2800" dirty="0"/>
              <a:t>Возвращает длину строки без завершающей литеры '\0'.</a:t>
            </a:r>
            <a:endParaRPr lang="en-US" sz="2800" dirty="0"/>
          </a:p>
          <a:p>
            <a:endParaRPr lang="en-US" sz="2800" dirty="0"/>
          </a:p>
          <a:p>
            <a:r>
              <a:rPr lang="en-US" sz="2800" b="1" dirty="0" err="1"/>
              <a:t>strcmp</a:t>
            </a:r>
            <a:r>
              <a:rPr lang="en-US" sz="2800" b="1" dirty="0"/>
              <a:t>(s1, s2) – </a:t>
            </a:r>
            <a:r>
              <a:rPr lang="ru-RU" sz="2800" dirty="0"/>
              <a:t>посимвольное сравнение строк</a:t>
            </a:r>
            <a:r>
              <a:rPr lang="en-US" sz="2800" dirty="0"/>
              <a:t> (</a:t>
            </a:r>
            <a:r>
              <a:rPr lang="ru-RU" sz="2800" dirty="0"/>
              <a:t>НЕЛЬЗЯ сравнивать строки так «</a:t>
            </a:r>
            <a:r>
              <a:rPr lang="en-US" sz="2800" dirty="0"/>
              <a:t>s1 == s2</a:t>
            </a:r>
            <a:r>
              <a:rPr lang="ru-RU" sz="2800" dirty="0"/>
              <a:t>»</a:t>
            </a:r>
            <a:r>
              <a:rPr lang="en-US" sz="2800" dirty="0"/>
              <a:t> </a:t>
            </a:r>
            <a:r>
              <a:rPr lang="ru-RU" sz="2800" dirty="0"/>
              <a:t>или так</a:t>
            </a:r>
          </a:p>
          <a:p>
            <a:r>
              <a:rPr lang="ru-RU" sz="2800" dirty="0"/>
              <a:t>«</a:t>
            </a:r>
            <a:r>
              <a:rPr lang="en-US" sz="2800" dirty="0"/>
              <a:t>s1 &lt; s2</a:t>
            </a:r>
            <a:r>
              <a:rPr lang="ru-RU" sz="2800" dirty="0"/>
              <a:t>»</a:t>
            </a:r>
            <a:r>
              <a:rPr lang="en-US" sz="2800" dirty="0"/>
              <a:t>!!!)</a:t>
            </a:r>
          </a:p>
          <a:p>
            <a:endParaRPr lang="ru-RU" sz="2800" dirty="0"/>
          </a:p>
          <a:p>
            <a:r>
              <a:rPr lang="en-US" sz="2800" b="1" dirty="0" err="1"/>
              <a:t>strcpy</a:t>
            </a:r>
            <a:r>
              <a:rPr lang="en-US" sz="2800" b="1" dirty="0"/>
              <a:t> (</a:t>
            </a:r>
            <a:r>
              <a:rPr lang="en-US" sz="2800" b="1" dirty="0" err="1"/>
              <a:t>dest</a:t>
            </a:r>
            <a:r>
              <a:rPr lang="en-US" sz="2800" b="1" dirty="0"/>
              <a:t>, </a:t>
            </a:r>
            <a:r>
              <a:rPr lang="en-US" sz="2800" b="1" dirty="0" err="1"/>
              <a:t>src</a:t>
            </a:r>
            <a:r>
              <a:rPr lang="en-US" sz="2800" b="1" dirty="0"/>
              <a:t>) – </a:t>
            </a:r>
            <a:r>
              <a:rPr lang="ru-RU" sz="2800" dirty="0"/>
              <a:t>копирует сроку </a:t>
            </a:r>
            <a:r>
              <a:rPr lang="en-US" sz="2800" dirty="0" err="1"/>
              <a:t>src</a:t>
            </a:r>
            <a:r>
              <a:rPr lang="en-US" sz="2800" dirty="0"/>
              <a:t> </a:t>
            </a:r>
            <a:r>
              <a:rPr lang="ru-RU" sz="2800" dirty="0"/>
              <a:t>в </a:t>
            </a:r>
            <a:r>
              <a:rPr lang="en-US" sz="2800" dirty="0" err="1"/>
              <a:t>dest</a:t>
            </a:r>
            <a:r>
              <a:rPr lang="ru-RU" sz="2800" dirty="0"/>
              <a:t>, включая завершающий </a:t>
            </a:r>
            <a:r>
              <a:rPr lang="en-US" sz="2800" dirty="0"/>
              <a:t>‘\0’</a:t>
            </a:r>
          </a:p>
          <a:p>
            <a:endParaRPr lang="en-US" sz="2800" dirty="0"/>
          </a:p>
          <a:p>
            <a:r>
              <a:rPr lang="en-US" sz="2800" b="1" dirty="0" err="1"/>
              <a:t>strcat</a:t>
            </a:r>
            <a:r>
              <a:rPr lang="en-US" sz="2800" b="1" dirty="0"/>
              <a:t> (</a:t>
            </a:r>
            <a:r>
              <a:rPr lang="en-US" sz="2800" b="1" dirty="0" err="1"/>
              <a:t>dest</a:t>
            </a:r>
            <a:r>
              <a:rPr lang="en-US" sz="2800" b="1" dirty="0"/>
              <a:t>, </a:t>
            </a:r>
            <a:r>
              <a:rPr lang="en-US" sz="2800" b="1" dirty="0" err="1"/>
              <a:t>src</a:t>
            </a:r>
            <a:r>
              <a:rPr lang="en-US" sz="2800" b="1" dirty="0"/>
              <a:t>) – </a:t>
            </a:r>
            <a:r>
              <a:rPr lang="ru-RU" sz="2800" dirty="0"/>
              <a:t>добавляет копию </a:t>
            </a:r>
            <a:r>
              <a:rPr lang="en-US" sz="2800" dirty="0" err="1"/>
              <a:t>src</a:t>
            </a:r>
            <a:r>
              <a:rPr lang="en-US" sz="2800" dirty="0"/>
              <a:t> </a:t>
            </a:r>
            <a:r>
              <a:rPr lang="ru-RU" sz="2800" dirty="0"/>
              <a:t>в конец </a:t>
            </a:r>
            <a:r>
              <a:rPr lang="en-US" sz="2800" dirty="0" err="1"/>
              <a:t>dest</a:t>
            </a:r>
            <a:endParaRPr lang="en-US" sz="2800" dirty="0"/>
          </a:p>
          <a:p>
            <a:endParaRPr lang="en-US" sz="2800" dirty="0"/>
          </a:p>
          <a:p>
            <a:r>
              <a:rPr lang="ru-RU" sz="2800" dirty="0"/>
              <a:t>И еще около 20 функций из </a:t>
            </a:r>
            <a:r>
              <a:rPr lang="en-US" sz="2800" dirty="0" err="1"/>
              <a:t>string.h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8760594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576064"/>
          </a:xfrm>
        </p:spPr>
        <p:txBody>
          <a:bodyPr>
            <a:noAutofit/>
          </a:bodyPr>
          <a:lstStyle/>
          <a:p>
            <a:r>
              <a:rPr lang="en-US" sz="3200" b="1" dirty="0" err="1"/>
              <a:t>strlen</a:t>
            </a:r>
            <a:r>
              <a:rPr lang="en-US" sz="3200" b="1" dirty="0"/>
              <a:t>()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908720"/>
            <a:ext cx="820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83568" y="908720"/>
            <a:ext cx="792088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#include &lt;</a:t>
            </a:r>
            <a:r>
              <a:rPr lang="en-US" sz="2800" b="1" dirty="0" err="1"/>
              <a:t>string.h</a:t>
            </a:r>
            <a:r>
              <a:rPr lang="en-US" sz="2800" b="1" dirty="0"/>
              <a:t>&gt;</a:t>
            </a:r>
          </a:p>
          <a:p>
            <a:r>
              <a:rPr lang="en-US" sz="2800" dirty="0"/>
              <a:t>void main() {</a:t>
            </a:r>
          </a:p>
          <a:p>
            <a:r>
              <a:rPr lang="en-US" sz="2800" dirty="0"/>
              <a:t>	char s[10] = "Hi!";</a:t>
            </a:r>
          </a:p>
          <a:p>
            <a:r>
              <a:rPr lang="en-US" sz="2800" b="1" dirty="0"/>
              <a:t>	</a:t>
            </a:r>
            <a:r>
              <a:rPr lang="en-US" sz="2800" b="1" dirty="0" err="1"/>
              <a:t>printf</a:t>
            </a:r>
            <a:r>
              <a:rPr lang="en-US" sz="2800" b="1" dirty="0"/>
              <a:t>("</a:t>
            </a:r>
            <a:r>
              <a:rPr lang="en-US" sz="2800" b="1" dirty="0" err="1"/>
              <a:t>len</a:t>
            </a:r>
            <a:r>
              <a:rPr lang="en-US" sz="2800" b="1" dirty="0"/>
              <a:t> = %d\n", </a:t>
            </a:r>
            <a:r>
              <a:rPr lang="en-US" sz="2800" b="1" dirty="0" err="1"/>
              <a:t>strlen</a:t>
            </a:r>
            <a:r>
              <a:rPr lang="en-US" sz="2800" b="1" dirty="0"/>
              <a:t>(s));</a:t>
            </a:r>
          </a:p>
          <a:p>
            <a:endParaRPr lang="en-US" sz="2800" dirty="0"/>
          </a:p>
          <a:p>
            <a:r>
              <a:rPr lang="en-US" sz="2800" dirty="0"/>
              <a:t>	s[3] = ' '; s[4] = '\0';</a:t>
            </a:r>
          </a:p>
          <a:p>
            <a:r>
              <a:rPr lang="en-US" sz="2800" b="1" dirty="0"/>
              <a:t>	</a:t>
            </a:r>
            <a:r>
              <a:rPr lang="en-US" sz="2800" b="1" dirty="0" err="1"/>
              <a:t>printf</a:t>
            </a:r>
            <a:r>
              <a:rPr lang="en-US" sz="2800" b="1" dirty="0"/>
              <a:t>("</a:t>
            </a:r>
            <a:r>
              <a:rPr lang="en-US" sz="2800" b="1" dirty="0" err="1"/>
              <a:t>len</a:t>
            </a:r>
            <a:r>
              <a:rPr lang="en-US" sz="2800" b="1" dirty="0"/>
              <a:t> = %d\n", </a:t>
            </a:r>
            <a:r>
              <a:rPr lang="en-US" sz="2800" b="1" dirty="0" err="1"/>
              <a:t>strlen</a:t>
            </a:r>
            <a:r>
              <a:rPr lang="en-US" sz="2800" b="1" dirty="0"/>
              <a:t>(s));</a:t>
            </a:r>
          </a:p>
          <a:p>
            <a:endParaRPr lang="en-US" sz="2800" dirty="0"/>
          </a:p>
          <a:p>
            <a:r>
              <a:rPr lang="en-US" sz="2800" dirty="0"/>
              <a:t>	s[4] = 'W'; s[5] = 'o'; s[6] = 'r'; s[7] = 'l'; </a:t>
            </a:r>
          </a:p>
          <a:p>
            <a:r>
              <a:rPr lang="en-US" sz="2800" dirty="0"/>
              <a:t>	s[8] = 'd'; s[9] = '\0';</a:t>
            </a:r>
          </a:p>
          <a:p>
            <a:r>
              <a:rPr lang="en-US" sz="2800" b="1" dirty="0"/>
              <a:t>	</a:t>
            </a:r>
            <a:r>
              <a:rPr lang="en-US" sz="2800" b="1" dirty="0" err="1"/>
              <a:t>printf</a:t>
            </a:r>
            <a:r>
              <a:rPr lang="en-US" sz="2800" b="1" dirty="0"/>
              <a:t>("</a:t>
            </a:r>
            <a:r>
              <a:rPr lang="en-US" sz="2800" b="1" dirty="0" err="1"/>
              <a:t>len</a:t>
            </a:r>
            <a:r>
              <a:rPr lang="en-US" sz="2800" b="1" dirty="0"/>
              <a:t> = %d\n", </a:t>
            </a:r>
            <a:r>
              <a:rPr lang="en-US" sz="2800" b="1" dirty="0" err="1"/>
              <a:t>strlen</a:t>
            </a:r>
            <a:r>
              <a:rPr lang="en-US" sz="2800" b="1" dirty="0"/>
              <a:t>(s));</a:t>
            </a:r>
          </a:p>
          <a:p>
            <a:r>
              <a:rPr lang="en-US" sz="2800" dirty="0"/>
              <a:t>}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065434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576064"/>
          </a:xfrm>
        </p:spPr>
        <p:txBody>
          <a:bodyPr>
            <a:noAutofit/>
          </a:bodyPr>
          <a:lstStyle/>
          <a:p>
            <a:r>
              <a:rPr lang="en-US" sz="3200" b="1" dirty="0" err="1"/>
              <a:t>strlen</a:t>
            </a:r>
            <a:r>
              <a:rPr lang="en-US" sz="3200" b="1" dirty="0"/>
              <a:t>()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908720"/>
            <a:ext cx="820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83568" y="908720"/>
            <a:ext cx="792088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#include &lt;</a:t>
            </a:r>
            <a:r>
              <a:rPr lang="en-US" sz="2800" dirty="0" err="1"/>
              <a:t>string.h</a:t>
            </a:r>
            <a:r>
              <a:rPr lang="en-US" sz="2800" dirty="0"/>
              <a:t>&gt;</a:t>
            </a:r>
          </a:p>
          <a:p>
            <a:r>
              <a:rPr lang="en-US" sz="2800" dirty="0"/>
              <a:t>void main() {</a:t>
            </a:r>
          </a:p>
          <a:p>
            <a:r>
              <a:rPr lang="en-US" sz="2800" dirty="0"/>
              <a:t>	char s[10] = "Hi!";</a:t>
            </a:r>
          </a:p>
          <a:p>
            <a:r>
              <a:rPr lang="en-US" sz="2800" b="1" dirty="0"/>
              <a:t>	</a:t>
            </a:r>
            <a:r>
              <a:rPr lang="en-US" sz="2800" b="1" dirty="0" err="1"/>
              <a:t>printf</a:t>
            </a:r>
            <a:r>
              <a:rPr lang="en-US" sz="2800" b="1" dirty="0"/>
              <a:t>("</a:t>
            </a:r>
            <a:r>
              <a:rPr lang="en-US" sz="2800" b="1" dirty="0" err="1"/>
              <a:t>len</a:t>
            </a:r>
            <a:r>
              <a:rPr lang="en-US" sz="2800" b="1" dirty="0"/>
              <a:t> = %d\n", </a:t>
            </a:r>
            <a:r>
              <a:rPr lang="en-US" sz="2800" b="1" dirty="0" err="1"/>
              <a:t>strlen</a:t>
            </a:r>
            <a:r>
              <a:rPr lang="en-US" sz="2800" b="1" dirty="0"/>
              <a:t>(s));</a:t>
            </a:r>
          </a:p>
          <a:p>
            <a:endParaRPr lang="en-US" sz="2800" dirty="0"/>
          </a:p>
          <a:p>
            <a:r>
              <a:rPr lang="en-US" sz="2800" dirty="0"/>
              <a:t>	s[3] = ' '; s[4] = '\0';</a:t>
            </a:r>
          </a:p>
          <a:p>
            <a:r>
              <a:rPr lang="en-US" sz="2800" b="1" dirty="0"/>
              <a:t>	</a:t>
            </a:r>
            <a:r>
              <a:rPr lang="en-US" sz="2800" b="1" dirty="0" err="1"/>
              <a:t>printf</a:t>
            </a:r>
            <a:r>
              <a:rPr lang="en-US" sz="2800" b="1" dirty="0"/>
              <a:t>("</a:t>
            </a:r>
            <a:r>
              <a:rPr lang="en-US" sz="2800" b="1" dirty="0" err="1"/>
              <a:t>len</a:t>
            </a:r>
            <a:r>
              <a:rPr lang="en-US" sz="2800" b="1" dirty="0"/>
              <a:t> = %d\n", </a:t>
            </a:r>
            <a:r>
              <a:rPr lang="en-US" sz="2800" b="1" dirty="0" err="1"/>
              <a:t>strlen</a:t>
            </a:r>
            <a:r>
              <a:rPr lang="en-US" sz="2800" b="1" dirty="0"/>
              <a:t>(s));</a:t>
            </a:r>
          </a:p>
          <a:p>
            <a:endParaRPr lang="en-US" sz="2800" dirty="0"/>
          </a:p>
          <a:p>
            <a:r>
              <a:rPr lang="en-US" sz="2800" dirty="0"/>
              <a:t>	s[4] = 'W'; s[5] = 'o'; s[6] = 'r'; s[7] = 'l'; </a:t>
            </a:r>
          </a:p>
          <a:p>
            <a:r>
              <a:rPr lang="en-US" sz="2800" dirty="0"/>
              <a:t>	s[8] = 'd'; s[9] = '\0';</a:t>
            </a:r>
          </a:p>
          <a:p>
            <a:r>
              <a:rPr lang="en-US" sz="2800" b="1" dirty="0"/>
              <a:t>	</a:t>
            </a:r>
            <a:r>
              <a:rPr lang="en-US" sz="2800" b="1" dirty="0" err="1"/>
              <a:t>printf</a:t>
            </a:r>
            <a:r>
              <a:rPr lang="en-US" sz="2800" b="1" dirty="0"/>
              <a:t>("</a:t>
            </a:r>
            <a:r>
              <a:rPr lang="en-US" sz="2800" b="1" dirty="0" err="1"/>
              <a:t>len</a:t>
            </a:r>
            <a:r>
              <a:rPr lang="en-US" sz="2800" b="1" dirty="0"/>
              <a:t> = %d\n", </a:t>
            </a:r>
            <a:r>
              <a:rPr lang="en-US" sz="2800" b="1" dirty="0" err="1"/>
              <a:t>strlen</a:t>
            </a:r>
            <a:r>
              <a:rPr lang="en-US" sz="2800" b="1" dirty="0"/>
              <a:t>(s));</a:t>
            </a:r>
          </a:p>
          <a:p>
            <a:r>
              <a:rPr lang="en-US" sz="2800" dirty="0"/>
              <a:t>}</a:t>
            </a:r>
            <a:endParaRPr lang="ru-RU" sz="28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886644"/>
            <a:ext cx="2303305" cy="159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18779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576064"/>
          </a:xfrm>
        </p:spPr>
        <p:txBody>
          <a:bodyPr>
            <a:noAutofit/>
          </a:bodyPr>
          <a:lstStyle/>
          <a:p>
            <a:r>
              <a:rPr lang="ru-RU" sz="3200" b="1" dirty="0"/>
              <a:t>Сравнение строк – НЕ ДЕЛАЙТЕ ТАК НИКОГДА!!!</a:t>
            </a:r>
            <a:endParaRPr lang="en-US" sz="32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908720"/>
            <a:ext cx="820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83568" y="908720"/>
            <a:ext cx="7920880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void main() {</a:t>
            </a:r>
          </a:p>
          <a:p>
            <a:r>
              <a:rPr lang="en-US" sz="2800" dirty="0"/>
              <a:t>	char s1[] = "Button";</a:t>
            </a:r>
          </a:p>
          <a:p>
            <a:r>
              <a:rPr lang="en-US" sz="2800" dirty="0"/>
              <a:t>	char s2[] = "We";</a:t>
            </a:r>
          </a:p>
          <a:p>
            <a:r>
              <a:rPr lang="en-US" sz="2800" dirty="0"/>
              <a:t>	char s3[] = "Apple !!";</a:t>
            </a:r>
          </a:p>
          <a:p>
            <a:r>
              <a:rPr lang="en-US" sz="2800" dirty="0"/>
              <a:t>	char * min = s1;	char * max = s1;</a:t>
            </a:r>
          </a:p>
          <a:p>
            <a:endParaRPr lang="en-US" sz="2800" dirty="0"/>
          </a:p>
          <a:p>
            <a:r>
              <a:rPr lang="en-US" sz="2800" dirty="0"/>
              <a:t>	</a:t>
            </a:r>
            <a:r>
              <a:rPr lang="en-US" sz="2800" dirty="0">
                <a:solidFill>
                  <a:srgbClr val="FF0000"/>
                </a:solidFill>
              </a:rPr>
              <a:t>if (s2 &gt; max) max = s2;</a:t>
            </a:r>
          </a:p>
          <a:p>
            <a:r>
              <a:rPr lang="en-US" sz="2800" dirty="0">
                <a:solidFill>
                  <a:srgbClr val="FF0000"/>
                </a:solidFill>
              </a:rPr>
              <a:t>	if (s3 &gt; max) max = s3;</a:t>
            </a:r>
          </a:p>
          <a:p>
            <a:r>
              <a:rPr lang="en-US" sz="2800" b="1" dirty="0"/>
              <a:t>	</a:t>
            </a:r>
            <a:r>
              <a:rPr lang="en-US" sz="2800" b="1" dirty="0" err="1"/>
              <a:t>printf</a:t>
            </a:r>
            <a:r>
              <a:rPr lang="en-US" sz="2800" b="1" dirty="0"/>
              <a:t>("max = %s\n", max);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FF0000"/>
                </a:solidFill>
              </a:rPr>
              <a:t>	if (s2 &lt; min) 	min = s2;</a:t>
            </a:r>
          </a:p>
          <a:p>
            <a:r>
              <a:rPr lang="en-US" sz="2800" dirty="0">
                <a:solidFill>
                  <a:srgbClr val="FF0000"/>
                </a:solidFill>
              </a:rPr>
              <a:t>	if (s3 &lt; min) 	min = s3;</a:t>
            </a:r>
          </a:p>
          <a:p>
            <a:r>
              <a:rPr lang="en-US" sz="2800" b="1" dirty="0"/>
              <a:t>	</a:t>
            </a:r>
            <a:r>
              <a:rPr lang="en-US" sz="2800" b="1" dirty="0" err="1"/>
              <a:t>printf</a:t>
            </a:r>
            <a:r>
              <a:rPr lang="en-US" sz="2800" b="1" dirty="0"/>
              <a:t>("min = %s\n", min);</a:t>
            </a:r>
          </a:p>
          <a:p>
            <a:r>
              <a:rPr lang="en-US" sz="2800" dirty="0"/>
              <a:t>}</a:t>
            </a:r>
            <a:endParaRPr lang="ru-RU" sz="2800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000" y="908720"/>
            <a:ext cx="3132076" cy="106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410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576064"/>
          </a:xfrm>
        </p:spPr>
        <p:txBody>
          <a:bodyPr>
            <a:noAutofit/>
          </a:bodyPr>
          <a:lstStyle/>
          <a:p>
            <a:r>
              <a:rPr lang="ru-RU" sz="3200" b="1" dirty="0"/>
              <a:t>Сравнение строк через </a:t>
            </a:r>
            <a:r>
              <a:rPr lang="en-US" sz="3200" b="1" dirty="0" err="1"/>
              <a:t>strcmp</a:t>
            </a:r>
            <a:endParaRPr lang="en-US" sz="32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908720"/>
            <a:ext cx="820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908720"/>
            <a:ext cx="864096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err="1">
                <a:solidFill>
                  <a:schemeClr val="bg1">
                    <a:lumMod val="75000"/>
                  </a:schemeClr>
                </a:solidFill>
              </a:rPr>
              <a:t>int</a:t>
            </a:r>
            <a:r>
              <a:rPr lang="ru-RU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ru-RU" sz="2800" dirty="0" err="1">
                <a:solidFill>
                  <a:schemeClr val="bg1">
                    <a:lumMod val="75000"/>
                  </a:schemeClr>
                </a:solidFill>
              </a:rPr>
              <a:t>strcmp</a:t>
            </a:r>
            <a:r>
              <a:rPr lang="ru-RU" sz="28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ru-RU" sz="2800" dirty="0" err="1">
                <a:solidFill>
                  <a:schemeClr val="bg1">
                    <a:lumMod val="75000"/>
                  </a:schemeClr>
                </a:solidFill>
              </a:rPr>
              <a:t>const</a:t>
            </a:r>
            <a:r>
              <a:rPr lang="ru-RU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ru-RU" sz="2800" dirty="0" err="1">
                <a:solidFill>
                  <a:schemeClr val="bg1">
                    <a:lumMod val="75000"/>
                  </a:schemeClr>
                </a:solidFill>
              </a:rPr>
              <a:t>char</a:t>
            </a:r>
            <a:r>
              <a:rPr lang="ru-RU" sz="2800" dirty="0">
                <a:solidFill>
                  <a:schemeClr val="bg1">
                    <a:lumMod val="75000"/>
                  </a:schemeClr>
                </a:solidFill>
              </a:rPr>
              <a:t> *str1, </a:t>
            </a:r>
            <a:r>
              <a:rPr lang="ru-RU" sz="2800" dirty="0" err="1">
                <a:solidFill>
                  <a:schemeClr val="bg1">
                    <a:lumMod val="75000"/>
                  </a:schemeClr>
                </a:solidFill>
              </a:rPr>
              <a:t>const</a:t>
            </a:r>
            <a:r>
              <a:rPr lang="ru-RU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ru-RU" sz="2800" dirty="0" err="1">
                <a:solidFill>
                  <a:schemeClr val="bg1">
                    <a:lumMod val="75000"/>
                  </a:schemeClr>
                </a:solidFill>
              </a:rPr>
              <a:t>char</a:t>
            </a:r>
            <a:r>
              <a:rPr lang="ru-RU" sz="2800" dirty="0">
                <a:solidFill>
                  <a:schemeClr val="bg1">
                    <a:lumMod val="75000"/>
                  </a:schemeClr>
                </a:solidFill>
              </a:rPr>
              <a:t> *str2);</a:t>
            </a:r>
          </a:p>
          <a:p>
            <a:r>
              <a:rPr lang="ru-RU" sz="2800" dirty="0" err="1"/>
              <a:t>int</a:t>
            </a:r>
            <a:r>
              <a:rPr lang="ru-RU" sz="2800" dirty="0"/>
              <a:t> </a:t>
            </a:r>
            <a:r>
              <a:rPr lang="ru-RU" sz="2800" dirty="0" err="1"/>
              <a:t>strcmp</a:t>
            </a:r>
            <a:r>
              <a:rPr lang="ru-RU" sz="2800" dirty="0"/>
              <a:t>(</a:t>
            </a:r>
            <a:r>
              <a:rPr lang="ru-RU" sz="2800" dirty="0" err="1"/>
              <a:t>char</a:t>
            </a:r>
            <a:r>
              <a:rPr lang="ru-RU" sz="2800" dirty="0"/>
              <a:t> str1</a:t>
            </a:r>
            <a:r>
              <a:rPr lang="en-US" sz="2800" dirty="0"/>
              <a:t>[]</a:t>
            </a:r>
            <a:r>
              <a:rPr lang="ru-RU" sz="2800" dirty="0"/>
              <a:t>, </a:t>
            </a:r>
            <a:r>
              <a:rPr lang="ru-RU" sz="2800" dirty="0" err="1"/>
              <a:t>char</a:t>
            </a:r>
            <a:r>
              <a:rPr lang="ru-RU" sz="2800" dirty="0"/>
              <a:t> str2</a:t>
            </a:r>
            <a:r>
              <a:rPr lang="en-US" sz="2800" dirty="0"/>
              <a:t>[]</a:t>
            </a:r>
            <a:r>
              <a:rPr lang="ru-RU" sz="2800" dirty="0"/>
              <a:t>);</a:t>
            </a:r>
          </a:p>
          <a:p>
            <a:endParaRPr lang="ru-RU" sz="2800" dirty="0"/>
          </a:p>
          <a:p>
            <a:r>
              <a:rPr lang="ru-RU" sz="2800" dirty="0"/>
              <a:t>Функция </a:t>
            </a:r>
            <a:r>
              <a:rPr lang="ru-RU" sz="2800" dirty="0" err="1"/>
              <a:t>strcmp</a:t>
            </a:r>
            <a:r>
              <a:rPr lang="ru-RU" sz="2800" dirty="0"/>
              <a:t>() сравнивает в </a:t>
            </a:r>
            <a:r>
              <a:rPr lang="ru-RU" sz="2800" u="sng" dirty="0"/>
              <a:t>лексикографическом</a:t>
            </a:r>
            <a:r>
              <a:rPr lang="ru-RU" sz="2800" dirty="0"/>
              <a:t> порядке две строки и возвращает целое значение, зависящее следующим образом от результата сравнения.</a:t>
            </a:r>
          </a:p>
          <a:p>
            <a:endParaRPr lang="ru-RU" sz="2800" dirty="0"/>
          </a:p>
          <a:p>
            <a:r>
              <a:rPr lang="ru-RU" sz="2800" i="1" dirty="0"/>
              <a:t>Значение			Результат сравнения строк</a:t>
            </a:r>
          </a:p>
          <a:p>
            <a:r>
              <a:rPr lang="ru-RU" sz="2800" dirty="0"/>
              <a:t>Меньше нуля		str1 меньше str2</a:t>
            </a:r>
          </a:p>
          <a:p>
            <a:r>
              <a:rPr lang="ru-RU" sz="2800" dirty="0"/>
              <a:t>Нуль				str1 равен str2</a:t>
            </a:r>
          </a:p>
          <a:p>
            <a:r>
              <a:rPr lang="ru-RU" sz="2800" dirty="0"/>
              <a:t>Больше нуля		str1 больше str2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02410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Тип </a:t>
            </a:r>
            <a:r>
              <a:rPr lang="en-US" sz="3200" b="1" dirty="0"/>
              <a:t>char</a:t>
            </a:r>
            <a:endParaRPr lang="ru-RU" sz="32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20304" y="764704"/>
            <a:ext cx="820891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char </a:t>
            </a:r>
            <a:r>
              <a:rPr lang="ru-RU" sz="2400" b="1" dirty="0"/>
              <a:t>– это «очень короткий» целый тип</a:t>
            </a:r>
          </a:p>
          <a:p>
            <a:r>
              <a:rPr lang="en-US" sz="2400" dirty="0"/>
              <a:t>#include &lt;</a:t>
            </a:r>
            <a:r>
              <a:rPr lang="en-US" sz="2400" dirty="0" err="1"/>
              <a:t>stdio.h</a:t>
            </a:r>
            <a:r>
              <a:rPr lang="en-US" sz="2400" dirty="0"/>
              <a:t>&gt;</a:t>
            </a:r>
          </a:p>
          <a:p>
            <a:endParaRPr lang="en-US" sz="2400" dirty="0"/>
          </a:p>
          <a:p>
            <a:r>
              <a:rPr lang="en-US" sz="2400" dirty="0"/>
              <a:t>void main() {</a:t>
            </a:r>
          </a:p>
          <a:p>
            <a:endParaRPr lang="en-US" sz="2400" dirty="0"/>
          </a:p>
          <a:p>
            <a:r>
              <a:rPr lang="en-US" sz="2400" dirty="0"/>
              <a:t>	char </a:t>
            </a:r>
            <a:r>
              <a:rPr lang="en-US" sz="2400" dirty="0" err="1"/>
              <a:t>ch</a:t>
            </a:r>
            <a:r>
              <a:rPr lang="en-US" sz="2400" dirty="0"/>
              <a:t> = 32;</a:t>
            </a:r>
          </a:p>
          <a:p>
            <a:r>
              <a:rPr lang="en-US" sz="2400" dirty="0"/>
              <a:t>	while (</a:t>
            </a:r>
            <a:r>
              <a:rPr lang="en-US" sz="2400" dirty="0" err="1"/>
              <a:t>ch</a:t>
            </a:r>
            <a:r>
              <a:rPr lang="en-US" sz="2400" dirty="0"/>
              <a:t> &lt; 127) {</a:t>
            </a:r>
          </a:p>
          <a:p>
            <a:r>
              <a:rPr lang="en-US" sz="2400" dirty="0"/>
              <a:t>		</a:t>
            </a:r>
            <a:r>
              <a:rPr lang="en-US" sz="2400" dirty="0" err="1"/>
              <a:t>printf</a:t>
            </a:r>
            <a:r>
              <a:rPr lang="en-US" sz="2400" dirty="0"/>
              <a:t>("%d ", </a:t>
            </a:r>
            <a:r>
              <a:rPr lang="en-US" sz="2400" dirty="0" err="1"/>
              <a:t>ch</a:t>
            </a:r>
            <a:r>
              <a:rPr lang="en-US" sz="2400" dirty="0"/>
              <a:t>);</a:t>
            </a:r>
          </a:p>
          <a:p>
            <a:r>
              <a:rPr lang="en-US" sz="2400" dirty="0"/>
              <a:t>		</a:t>
            </a:r>
            <a:r>
              <a:rPr lang="en-US" sz="2400" dirty="0" err="1"/>
              <a:t>ch</a:t>
            </a:r>
            <a:r>
              <a:rPr lang="en-US" sz="2400" dirty="0"/>
              <a:t>++;</a:t>
            </a:r>
          </a:p>
          <a:p>
            <a:r>
              <a:rPr lang="en-US" sz="2400" dirty="0"/>
              <a:t>	}</a:t>
            </a:r>
          </a:p>
          <a:p>
            <a:r>
              <a:rPr lang="en-US" sz="2400" dirty="0"/>
              <a:t>}</a:t>
            </a:r>
            <a:endParaRPr lang="ru-RU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4100049"/>
            <a:ext cx="5427712" cy="2757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32" y="5938132"/>
            <a:ext cx="8812088" cy="88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3376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576064"/>
          </a:xfrm>
        </p:spPr>
        <p:txBody>
          <a:bodyPr>
            <a:noAutofit/>
          </a:bodyPr>
          <a:lstStyle/>
          <a:p>
            <a:r>
              <a:rPr lang="ru-RU" sz="3200" b="1" dirty="0"/>
              <a:t>Сравнение строк через </a:t>
            </a:r>
            <a:r>
              <a:rPr lang="en-US" sz="3200" b="1" dirty="0" err="1"/>
              <a:t>strcmp</a:t>
            </a:r>
            <a:endParaRPr lang="en-US" sz="32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908720"/>
            <a:ext cx="820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908720"/>
            <a:ext cx="8640960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void main() {</a:t>
            </a:r>
          </a:p>
          <a:p>
            <a:r>
              <a:rPr lang="en-US" sz="2800" dirty="0"/>
              <a:t>	char s1[] = "Button";</a:t>
            </a:r>
          </a:p>
          <a:p>
            <a:r>
              <a:rPr lang="en-US" sz="2800" dirty="0"/>
              <a:t>	char s2[] = "We";</a:t>
            </a:r>
          </a:p>
          <a:p>
            <a:r>
              <a:rPr lang="en-US" sz="2800" dirty="0"/>
              <a:t>	char s3[] = "Apple !!";</a:t>
            </a:r>
          </a:p>
          <a:p>
            <a:r>
              <a:rPr lang="en-US" sz="2800" dirty="0"/>
              <a:t>	char * min = s1;	char * max = s1;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00B050"/>
                </a:solidFill>
              </a:rPr>
              <a:t>	if (</a:t>
            </a:r>
            <a:r>
              <a:rPr lang="en-US" sz="2800" b="1" dirty="0" err="1">
                <a:solidFill>
                  <a:srgbClr val="00B050"/>
                </a:solidFill>
              </a:rPr>
              <a:t>strcmp</a:t>
            </a:r>
            <a:r>
              <a:rPr lang="en-US" sz="2800" b="1" dirty="0">
                <a:solidFill>
                  <a:srgbClr val="00B050"/>
                </a:solidFill>
              </a:rPr>
              <a:t>(s2, max) &gt; 0</a:t>
            </a:r>
            <a:r>
              <a:rPr lang="en-US" sz="2800" dirty="0">
                <a:solidFill>
                  <a:srgbClr val="00B050"/>
                </a:solidFill>
              </a:rPr>
              <a:t>) max = s2;</a:t>
            </a:r>
          </a:p>
          <a:p>
            <a:r>
              <a:rPr lang="en-US" sz="2800" dirty="0">
                <a:solidFill>
                  <a:srgbClr val="00B050"/>
                </a:solidFill>
              </a:rPr>
              <a:t>	if (</a:t>
            </a:r>
            <a:r>
              <a:rPr lang="en-US" sz="2800" b="1" dirty="0" err="1">
                <a:solidFill>
                  <a:srgbClr val="00B050"/>
                </a:solidFill>
              </a:rPr>
              <a:t>strcmp</a:t>
            </a:r>
            <a:r>
              <a:rPr lang="en-US" sz="2800" b="1" dirty="0">
                <a:solidFill>
                  <a:srgbClr val="00B050"/>
                </a:solidFill>
              </a:rPr>
              <a:t>(s2, max) &gt; 0</a:t>
            </a:r>
            <a:r>
              <a:rPr lang="en-US" sz="2800" dirty="0">
                <a:solidFill>
                  <a:srgbClr val="00B050"/>
                </a:solidFill>
              </a:rPr>
              <a:t>) max = s3;</a:t>
            </a:r>
          </a:p>
          <a:p>
            <a:r>
              <a:rPr lang="en-US" sz="2800" dirty="0"/>
              <a:t>	</a:t>
            </a:r>
            <a:r>
              <a:rPr lang="en-US" sz="2800" dirty="0" err="1"/>
              <a:t>printf</a:t>
            </a:r>
            <a:r>
              <a:rPr lang="en-US" sz="2800" dirty="0"/>
              <a:t>("max = %s\n", max);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00B050"/>
                </a:solidFill>
              </a:rPr>
              <a:t>	if (</a:t>
            </a:r>
            <a:r>
              <a:rPr lang="en-US" sz="2800" b="1" dirty="0" err="1">
                <a:solidFill>
                  <a:srgbClr val="00B050"/>
                </a:solidFill>
              </a:rPr>
              <a:t>strcmp</a:t>
            </a:r>
            <a:r>
              <a:rPr lang="en-US" sz="2800" b="1" dirty="0">
                <a:solidFill>
                  <a:srgbClr val="00B050"/>
                </a:solidFill>
              </a:rPr>
              <a:t>(s2, min) &lt; 0</a:t>
            </a:r>
            <a:r>
              <a:rPr lang="en-US" sz="2800" dirty="0">
                <a:solidFill>
                  <a:srgbClr val="00B050"/>
                </a:solidFill>
              </a:rPr>
              <a:t>) min = s2;</a:t>
            </a:r>
          </a:p>
          <a:p>
            <a:r>
              <a:rPr lang="en-US" sz="2800" dirty="0">
                <a:solidFill>
                  <a:srgbClr val="00B050"/>
                </a:solidFill>
              </a:rPr>
              <a:t>	if (</a:t>
            </a:r>
            <a:r>
              <a:rPr lang="en-US" sz="2800" b="1" dirty="0" err="1">
                <a:solidFill>
                  <a:srgbClr val="00B050"/>
                </a:solidFill>
              </a:rPr>
              <a:t>strcmp</a:t>
            </a:r>
            <a:r>
              <a:rPr lang="en-US" sz="2800" b="1" dirty="0">
                <a:solidFill>
                  <a:srgbClr val="00B050"/>
                </a:solidFill>
              </a:rPr>
              <a:t>(s3, min) &lt; 0</a:t>
            </a:r>
            <a:r>
              <a:rPr lang="en-US" sz="2800" dirty="0">
                <a:solidFill>
                  <a:srgbClr val="00B050"/>
                </a:solidFill>
              </a:rPr>
              <a:t>) min = s3;</a:t>
            </a:r>
          </a:p>
          <a:p>
            <a:r>
              <a:rPr lang="en-US" sz="2800" dirty="0"/>
              <a:t>	</a:t>
            </a:r>
            <a:r>
              <a:rPr lang="en-US" sz="2800" dirty="0" err="1"/>
              <a:t>printf</a:t>
            </a:r>
            <a:r>
              <a:rPr lang="en-US" sz="2800" dirty="0"/>
              <a:t>("min = %s\n", min);</a:t>
            </a:r>
          </a:p>
          <a:p>
            <a:r>
              <a:rPr lang="en-US" sz="2800" dirty="0"/>
              <a:t>}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908719"/>
            <a:ext cx="3424041" cy="90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51062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576064"/>
          </a:xfrm>
        </p:spPr>
        <p:txBody>
          <a:bodyPr>
            <a:noAutofit/>
          </a:bodyPr>
          <a:lstStyle/>
          <a:p>
            <a:r>
              <a:rPr lang="ru-RU" sz="3200" b="1" dirty="0"/>
              <a:t>Копирование строк</a:t>
            </a:r>
            <a:endParaRPr lang="en-US" sz="32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908720"/>
            <a:ext cx="820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908720"/>
            <a:ext cx="864096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void main() {</a:t>
            </a:r>
          </a:p>
          <a:p>
            <a:r>
              <a:rPr lang="en-US" sz="2800" dirty="0"/>
              <a:t>	char </a:t>
            </a:r>
            <a:r>
              <a:rPr lang="en-US" sz="2800" dirty="0" err="1"/>
              <a:t>src</a:t>
            </a:r>
            <a:r>
              <a:rPr lang="en-US" sz="2800" dirty="0"/>
              <a:t>[] = "Button";</a:t>
            </a:r>
          </a:p>
          <a:p>
            <a:r>
              <a:rPr lang="en-US" sz="2800" dirty="0"/>
              <a:t>	char </a:t>
            </a:r>
            <a:r>
              <a:rPr lang="en-US" sz="2800" dirty="0" err="1"/>
              <a:t>dest</a:t>
            </a:r>
            <a:r>
              <a:rPr lang="en-US" sz="2800" dirty="0"/>
              <a:t>[10];	</a:t>
            </a:r>
          </a:p>
          <a:p>
            <a:r>
              <a:rPr lang="en-US" sz="2800" dirty="0"/>
              <a:t>	</a:t>
            </a:r>
          </a:p>
          <a:p>
            <a:r>
              <a:rPr lang="en-US" sz="2800" dirty="0"/>
              <a:t>	</a:t>
            </a:r>
            <a:r>
              <a:rPr lang="en-US" sz="2800" dirty="0" err="1"/>
              <a:t>printf</a:t>
            </a:r>
            <a:r>
              <a:rPr lang="en-US" sz="2800" dirty="0"/>
              <a:t>("</a:t>
            </a:r>
            <a:r>
              <a:rPr lang="en-US" sz="2800" dirty="0" err="1"/>
              <a:t>src</a:t>
            </a:r>
            <a:r>
              <a:rPr lang="en-US" sz="2800" dirty="0"/>
              <a:t> = %s, </a:t>
            </a:r>
            <a:r>
              <a:rPr lang="en-US" sz="2800" dirty="0" err="1"/>
              <a:t>dest</a:t>
            </a:r>
            <a:r>
              <a:rPr lang="en-US" sz="2800" dirty="0"/>
              <a:t> = %s\n", </a:t>
            </a:r>
            <a:r>
              <a:rPr lang="en-US" sz="2800" dirty="0" err="1"/>
              <a:t>src</a:t>
            </a:r>
            <a:r>
              <a:rPr lang="en-US" sz="2800" dirty="0"/>
              <a:t>, </a:t>
            </a:r>
            <a:r>
              <a:rPr lang="en-US" sz="2800" dirty="0" err="1"/>
              <a:t>dest</a:t>
            </a:r>
            <a:r>
              <a:rPr lang="en-US" sz="2800" dirty="0"/>
              <a:t>);</a:t>
            </a:r>
          </a:p>
          <a:p>
            <a:endParaRPr lang="en-US" sz="2800" dirty="0"/>
          </a:p>
          <a:p>
            <a:r>
              <a:rPr lang="en-US" sz="2800" dirty="0"/>
              <a:t>	</a:t>
            </a:r>
            <a:r>
              <a:rPr lang="en-US" sz="2800" dirty="0" err="1"/>
              <a:t>strcpy</a:t>
            </a:r>
            <a:r>
              <a:rPr lang="en-US" sz="2800" dirty="0"/>
              <a:t>(</a:t>
            </a:r>
            <a:r>
              <a:rPr lang="en-US" sz="2800" dirty="0" err="1"/>
              <a:t>dest</a:t>
            </a:r>
            <a:r>
              <a:rPr lang="en-US" sz="2800" dirty="0"/>
              <a:t>, </a:t>
            </a:r>
            <a:r>
              <a:rPr lang="en-US" sz="2800" dirty="0" err="1"/>
              <a:t>src</a:t>
            </a:r>
            <a:r>
              <a:rPr lang="en-US" sz="2800" dirty="0"/>
              <a:t>);</a:t>
            </a:r>
          </a:p>
          <a:p>
            <a:r>
              <a:rPr lang="en-US" sz="2800" dirty="0"/>
              <a:t>	</a:t>
            </a:r>
            <a:r>
              <a:rPr lang="en-US" sz="2800" dirty="0" err="1"/>
              <a:t>printf</a:t>
            </a:r>
            <a:r>
              <a:rPr lang="en-US" sz="2800" dirty="0"/>
              <a:t>("</a:t>
            </a:r>
            <a:r>
              <a:rPr lang="en-US" sz="2800" dirty="0" err="1"/>
              <a:t>src</a:t>
            </a:r>
            <a:r>
              <a:rPr lang="en-US" sz="2800" dirty="0"/>
              <a:t> = %s, </a:t>
            </a:r>
            <a:r>
              <a:rPr lang="en-US" sz="2800" dirty="0" err="1"/>
              <a:t>dest</a:t>
            </a:r>
            <a:r>
              <a:rPr lang="en-US" sz="2800" dirty="0"/>
              <a:t> = %s\n", </a:t>
            </a:r>
            <a:r>
              <a:rPr lang="en-US" sz="2800" dirty="0" err="1"/>
              <a:t>src</a:t>
            </a:r>
            <a:r>
              <a:rPr lang="en-US" sz="2800" dirty="0"/>
              <a:t>, </a:t>
            </a:r>
            <a:r>
              <a:rPr lang="en-US" sz="2800" dirty="0" err="1"/>
              <a:t>dest</a:t>
            </a:r>
            <a:r>
              <a:rPr lang="en-US" sz="2800" dirty="0"/>
              <a:t>);</a:t>
            </a:r>
          </a:p>
          <a:p>
            <a:endParaRPr lang="en-US" sz="2800" dirty="0"/>
          </a:p>
          <a:p>
            <a:r>
              <a:rPr lang="en-US" sz="2800" dirty="0"/>
              <a:t>}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664612"/>
            <a:ext cx="8784976" cy="1042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55436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576064"/>
          </a:xfrm>
        </p:spPr>
        <p:txBody>
          <a:bodyPr>
            <a:noAutofit/>
          </a:bodyPr>
          <a:lstStyle/>
          <a:p>
            <a:r>
              <a:rPr lang="ru-RU" sz="3200" b="1" dirty="0"/>
              <a:t>Конкатенация строк</a:t>
            </a:r>
            <a:endParaRPr lang="en-US" sz="32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908720"/>
            <a:ext cx="820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86036" y="944439"/>
            <a:ext cx="864096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void main() {</a:t>
            </a:r>
          </a:p>
          <a:p>
            <a:r>
              <a:rPr lang="en-US" sz="2800" dirty="0"/>
              <a:t>	char </a:t>
            </a:r>
            <a:r>
              <a:rPr lang="en-US" sz="2800" dirty="0" err="1"/>
              <a:t>src</a:t>
            </a:r>
            <a:r>
              <a:rPr lang="en-US" sz="2800" dirty="0"/>
              <a:t>[] = "Button";</a:t>
            </a:r>
          </a:p>
          <a:p>
            <a:r>
              <a:rPr lang="en-US" sz="2800" dirty="0"/>
              <a:t>	char </a:t>
            </a:r>
            <a:r>
              <a:rPr lang="en-US" sz="2800" dirty="0" err="1"/>
              <a:t>dest</a:t>
            </a:r>
            <a:r>
              <a:rPr lang="en-US" sz="2800" dirty="0"/>
              <a:t>[10] = "&lt;&gt;";	</a:t>
            </a:r>
          </a:p>
          <a:p>
            <a:r>
              <a:rPr lang="en-US" sz="2800" dirty="0"/>
              <a:t>	</a:t>
            </a:r>
            <a:r>
              <a:rPr lang="en-US" sz="2800" dirty="0" err="1"/>
              <a:t>printf</a:t>
            </a:r>
            <a:r>
              <a:rPr lang="en-US" sz="2800" dirty="0"/>
              <a:t>("</a:t>
            </a:r>
            <a:r>
              <a:rPr lang="en-US" sz="2800" dirty="0" err="1"/>
              <a:t>src</a:t>
            </a:r>
            <a:r>
              <a:rPr lang="en-US" sz="2800" dirty="0"/>
              <a:t> = %s, </a:t>
            </a:r>
            <a:r>
              <a:rPr lang="en-US" sz="2800" dirty="0" err="1"/>
              <a:t>dest</a:t>
            </a:r>
            <a:r>
              <a:rPr lang="en-US" sz="2800" dirty="0"/>
              <a:t> = %s\n", </a:t>
            </a:r>
            <a:r>
              <a:rPr lang="en-US" sz="2800" dirty="0" err="1"/>
              <a:t>src</a:t>
            </a:r>
            <a:r>
              <a:rPr lang="en-US" sz="2800" dirty="0"/>
              <a:t>, </a:t>
            </a:r>
            <a:r>
              <a:rPr lang="en-US" sz="2800" dirty="0" err="1"/>
              <a:t>dest</a:t>
            </a:r>
            <a:r>
              <a:rPr lang="en-US" sz="2800" dirty="0"/>
              <a:t>);</a:t>
            </a:r>
          </a:p>
          <a:p>
            <a:endParaRPr lang="en-US" sz="2800" dirty="0"/>
          </a:p>
          <a:p>
            <a:r>
              <a:rPr lang="en-US" sz="2800" dirty="0"/>
              <a:t>	</a:t>
            </a:r>
            <a:r>
              <a:rPr lang="en-US" sz="2800" dirty="0" err="1"/>
              <a:t>strcat</a:t>
            </a:r>
            <a:r>
              <a:rPr lang="en-US" sz="2800" dirty="0"/>
              <a:t>(</a:t>
            </a:r>
            <a:r>
              <a:rPr lang="en-US" sz="2800" dirty="0" err="1"/>
              <a:t>dest</a:t>
            </a:r>
            <a:r>
              <a:rPr lang="en-US" sz="2800" dirty="0"/>
              <a:t>, </a:t>
            </a:r>
            <a:r>
              <a:rPr lang="en-US" sz="2800" dirty="0" err="1"/>
              <a:t>src</a:t>
            </a:r>
            <a:r>
              <a:rPr lang="en-US" sz="2800" dirty="0"/>
              <a:t>);</a:t>
            </a:r>
          </a:p>
          <a:p>
            <a:r>
              <a:rPr lang="en-US" sz="2800" dirty="0"/>
              <a:t>	</a:t>
            </a:r>
            <a:r>
              <a:rPr lang="en-US" sz="2800" dirty="0" err="1"/>
              <a:t>printf</a:t>
            </a:r>
            <a:r>
              <a:rPr lang="en-US" sz="2800" dirty="0"/>
              <a:t>("</a:t>
            </a:r>
            <a:r>
              <a:rPr lang="en-US" sz="2800" dirty="0" err="1"/>
              <a:t>src</a:t>
            </a:r>
            <a:r>
              <a:rPr lang="en-US" sz="2800" dirty="0"/>
              <a:t> = %s, </a:t>
            </a:r>
            <a:r>
              <a:rPr lang="en-US" sz="2800" dirty="0" err="1"/>
              <a:t>dest</a:t>
            </a:r>
            <a:r>
              <a:rPr lang="en-US" sz="2800" dirty="0"/>
              <a:t> = %s\n", </a:t>
            </a:r>
            <a:r>
              <a:rPr lang="en-US" sz="2800" dirty="0" err="1"/>
              <a:t>src</a:t>
            </a:r>
            <a:r>
              <a:rPr lang="en-US" sz="2800" dirty="0"/>
              <a:t>, </a:t>
            </a:r>
            <a:r>
              <a:rPr lang="en-US" sz="2800" dirty="0" err="1"/>
              <a:t>dest</a:t>
            </a:r>
            <a:r>
              <a:rPr lang="en-US" sz="2800" dirty="0"/>
              <a:t>);</a:t>
            </a:r>
          </a:p>
          <a:p>
            <a:endParaRPr lang="en-US" sz="2800" dirty="0"/>
          </a:p>
          <a:p>
            <a:r>
              <a:rPr lang="en-US" sz="2800" dirty="0"/>
              <a:t>	</a:t>
            </a:r>
            <a:r>
              <a:rPr lang="en-US" sz="2800" dirty="0" err="1"/>
              <a:t>strcat</a:t>
            </a:r>
            <a:r>
              <a:rPr lang="en-US" sz="2800" dirty="0"/>
              <a:t>(</a:t>
            </a:r>
            <a:r>
              <a:rPr lang="en-US" sz="2800" dirty="0" err="1"/>
              <a:t>dest</a:t>
            </a:r>
            <a:r>
              <a:rPr lang="en-US" sz="2800" dirty="0"/>
              <a:t>, "!");</a:t>
            </a:r>
          </a:p>
          <a:p>
            <a:r>
              <a:rPr lang="en-US" sz="2800" dirty="0"/>
              <a:t>	</a:t>
            </a:r>
            <a:r>
              <a:rPr lang="en-US" sz="2800" dirty="0" err="1"/>
              <a:t>printf</a:t>
            </a:r>
            <a:r>
              <a:rPr lang="en-US" sz="2800" dirty="0"/>
              <a:t>("</a:t>
            </a:r>
            <a:r>
              <a:rPr lang="en-US" sz="2800" dirty="0" err="1"/>
              <a:t>src</a:t>
            </a:r>
            <a:r>
              <a:rPr lang="en-US" sz="2800" dirty="0"/>
              <a:t> = %s, </a:t>
            </a:r>
            <a:r>
              <a:rPr lang="en-US" sz="2800" dirty="0" err="1"/>
              <a:t>dest</a:t>
            </a:r>
            <a:r>
              <a:rPr lang="en-US" sz="2800" dirty="0"/>
              <a:t> = %s\n", </a:t>
            </a:r>
            <a:r>
              <a:rPr lang="en-US" sz="2800" dirty="0" err="1"/>
              <a:t>src</a:t>
            </a:r>
            <a:r>
              <a:rPr lang="en-US" sz="2800" dirty="0"/>
              <a:t>, </a:t>
            </a:r>
            <a:r>
              <a:rPr lang="en-US" sz="2800" dirty="0" err="1"/>
              <a:t>dest</a:t>
            </a:r>
            <a:r>
              <a:rPr lang="en-US" sz="2800" dirty="0"/>
              <a:t>);	</a:t>
            </a:r>
          </a:p>
          <a:p>
            <a:r>
              <a:rPr lang="en-US" sz="2800" dirty="0"/>
              <a:t>}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5331237"/>
            <a:ext cx="7243356" cy="1266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68309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576064"/>
          </a:xfrm>
        </p:spPr>
        <p:txBody>
          <a:bodyPr>
            <a:noAutofit/>
          </a:bodyPr>
          <a:lstStyle/>
          <a:p>
            <a:r>
              <a:rPr lang="ru-RU" sz="3200" b="1" dirty="0"/>
              <a:t>Еще раз - </a:t>
            </a:r>
            <a:r>
              <a:rPr lang="en-US" sz="3200" b="1" dirty="0" err="1"/>
              <a:t>int</a:t>
            </a:r>
            <a:r>
              <a:rPr lang="en-US" sz="3200" b="1" dirty="0"/>
              <a:t> </a:t>
            </a:r>
            <a:r>
              <a:rPr lang="en-US" sz="3200" b="1" dirty="0" err="1"/>
              <a:t>strlen</a:t>
            </a:r>
            <a:r>
              <a:rPr lang="en-US" sz="3200" b="1" dirty="0"/>
              <a:t>(char s[])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908720"/>
            <a:ext cx="820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908720"/>
            <a:ext cx="864096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/>
              <a:t>int</a:t>
            </a:r>
            <a:r>
              <a:rPr lang="en-US" sz="2800" b="1" dirty="0"/>
              <a:t> </a:t>
            </a:r>
            <a:r>
              <a:rPr lang="en-US" sz="2800" b="1" dirty="0" err="1"/>
              <a:t>strlen</a:t>
            </a:r>
            <a:r>
              <a:rPr lang="en-US" sz="2800" b="1" dirty="0"/>
              <a:t>(char s[]) {</a:t>
            </a:r>
          </a:p>
          <a:p>
            <a:r>
              <a:rPr lang="en-US" sz="2800" b="1" dirty="0"/>
              <a:t>	</a:t>
            </a:r>
            <a:r>
              <a:rPr lang="en-US" sz="2800" b="1" dirty="0" err="1"/>
              <a:t>int</a:t>
            </a:r>
            <a:r>
              <a:rPr lang="en-US" sz="2800" b="1" dirty="0"/>
              <a:t> </a:t>
            </a:r>
            <a:r>
              <a:rPr lang="en-US" sz="2800" b="1" dirty="0" err="1"/>
              <a:t>len</a:t>
            </a:r>
            <a:r>
              <a:rPr lang="en-US" sz="2800" b="1" dirty="0"/>
              <a:t>;</a:t>
            </a:r>
          </a:p>
          <a:p>
            <a:r>
              <a:rPr lang="en-US" sz="2800" b="1" dirty="0"/>
              <a:t>	…</a:t>
            </a:r>
          </a:p>
          <a:p>
            <a:r>
              <a:rPr lang="en-US" sz="2800" b="1" dirty="0"/>
              <a:t>	return </a:t>
            </a:r>
            <a:r>
              <a:rPr lang="en-US" sz="2800" b="1" dirty="0" err="1"/>
              <a:t>len</a:t>
            </a:r>
            <a:r>
              <a:rPr lang="en-US" sz="2800" b="1" dirty="0"/>
              <a:t>;</a:t>
            </a:r>
          </a:p>
          <a:p>
            <a:r>
              <a:rPr lang="en-US" sz="2800" b="1" dirty="0"/>
              <a:t>}</a:t>
            </a:r>
          </a:p>
          <a:p>
            <a:endParaRPr lang="en-US" sz="2800" b="1" dirty="0"/>
          </a:p>
          <a:p>
            <a:r>
              <a:rPr lang="ru-RU" sz="2800" dirty="0"/>
              <a:t>Возвращает длину строки без завершающей литеры '\0'.</a:t>
            </a:r>
            <a:endParaRPr lang="en-US" sz="2800" dirty="0"/>
          </a:p>
          <a:p>
            <a:endParaRPr lang="en-US" sz="2800" dirty="0"/>
          </a:p>
          <a:p>
            <a:r>
              <a:rPr lang="ru-RU" sz="2800" dirty="0"/>
              <a:t>Пример:</a:t>
            </a:r>
            <a:endParaRPr lang="en-US" sz="2800" dirty="0"/>
          </a:p>
          <a:p>
            <a:r>
              <a:rPr lang="en-US" sz="2800" b="1" dirty="0" err="1"/>
              <a:t>strlen</a:t>
            </a:r>
            <a:r>
              <a:rPr lang="en-US" sz="2800" b="1" dirty="0"/>
              <a:t>(“!!”) == 2</a:t>
            </a:r>
          </a:p>
          <a:p>
            <a:r>
              <a:rPr lang="en-US" sz="2800" b="1" dirty="0" err="1"/>
              <a:t>strlen</a:t>
            </a:r>
            <a:r>
              <a:rPr lang="en-US" sz="2800" b="1" dirty="0"/>
              <a:t>(“Hi!\n”) ==4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831778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576064"/>
          </a:xfrm>
        </p:spPr>
        <p:txBody>
          <a:bodyPr>
            <a:noAutofit/>
          </a:bodyPr>
          <a:lstStyle/>
          <a:p>
            <a:r>
              <a:rPr lang="ru-RU" sz="3200" b="1" dirty="0"/>
              <a:t>Собственная реализация </a:t>
            </a:r>
            <a:r>
              <a:rPr lang="en-US" sz="3200" b="1" dirty="0" err="1"/>
              <a:t>strlen</a:t>
            </a:r>
            <a:endParaRPr lang="en-US" sz="32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908720"/>
            <a:ext cx="820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908720"/>
            <a:ext cx="864096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/>
              <a:t>int</a:t>
            </a:r>
            <a:r>
              <a:rPr lang="en-US" sz="2800" b="1" dirty="0"/>
              <a:t> </a:t>
            </a:r>
            <a:r>
              <a:rPr lang="en-US" sz="2800" b="1" dirty="0" err="1"/>
              <a:t>strlen_my</a:t>
            </a:r>
            <a:r>
              <a:rPr lang="en-US" sz="2800" b="1" dirty="0"/>
              <a:t>(char s[]) {</a:t>
            </a:r>
          </a:p>
          <a:p>
            <a:r>
              <a:rPr lang="en-US" sz="2800" b="1" dirty="0"/>
              <a:t>	</a:t>
            </a:r>
            <a:r>
              <a:rPr lang="en-US" sz="2800" b="1" dirty="0" err="1"/>
              <a:t>int</a:t>
            </a:r>
            <a:r>
              <a:rPr lang="en-US" sz="2800" b="1" dirty="0"/>
              <a:t> </a:t>
            </a:r>
            <a:r>
              <a:rPr lang="en-US" sz="2800" b="1" dirty="0" err="1"/>
              <a:t>len</a:t>
            </a:r>
            <a:r>
              <a:rPr lang="en-US" sz="2800" b="1" dirty="0"/>
              <a:t>;</a:t>
            </a:r>
          </a:p>
          <a:p>
            <a:r>
              <a:rPr lang="en-US" sz="2800" b="1" dirty="0"/>
              <a:t>	…</a:t>
            </a:r>
          </a:p>
          <a:p>
            <a:r>
              <a:rPr lang="en-US" sz="2800" b="1" dirty="0"/>
              <a:t>	return </a:t>
            </a:r>
            <a:r>
              <a:rPr lang="en-US" sz="2800" b="1" dirty="0" err="1"/>
              <a:t>len</a:t>
            </a:r>
            <a:r>
              <a:rPr lang="en-US" sz="2800" b="1" dirty="0"/>
              <a:t>;</a:t>
            </a:r>
          </a:p>
          <a:p>
            <a:r>
              <a:rPr lang="en-US" sz="2800" b="1" dirty="0"/>
              <a:t>}</a:t>
            </a:r>
          </a:p>
          <a:p>
            <a:endParaRPr lang="en-US" sz="2800" b="1" dirty="0"/>
          </a:p>
          <a:p>
            <a:r>
              <a:rPr lang="ru-RU" sz="2800" dirty="0"/>
              <a:t>Нужно написать код функции </a:t>
            </a:r>
            <a:r>
              <a:rPr lang="en-US" sz="2800" dirty="0" err="1"/>
              <a:t>strlen_my</a:t>
            </a:r>
            <a:r>
              <a:rPr lang="en-US" sz="2800" dirty="0"/>
              <a:t>(s)</a:t>
            </a:r>
            <a:r>
              <a:rPr lang="ru-RU" sz="2800" dirty="0"/>
              <a:t>, работающей аналогично </a:t>
            </a:r>
            <a:r>
              <a:rPr lang="en-US" sz="2800" dirty="0" err="1"/>
              <a:t>strlen</a:t>
            </a:r>
            <a:r>
              <a:rPr lang="en-US" sz="2800" dirty="0"/>
              <a:t>(s)</a:t>
            </a:r>
          </a:p>
          <a:p>
            <a:endParaRPr lang="en-US" sz="2800" dirty="0"/>
          </a:p>
          <a:p>
            <a:r>
              <a:rPr lang="ru-RU" sz="2800" dirty="0"/>
              <a:t>Пример использования:</a:t>
            </a:r>
            <a:endParaRPr lang="en-US" sz="2800" dirty="0"/>
          </a:p>
          <a:p>
            <a:r>
              <a:rPr lang="en-US" sz="2800" b="1" dirty="0" err="1"/>
              <a:t>strlen_my</a:t>
            </a:r>
            <a:r>
              <a:rPr lang="en-US" sz="2800" b="1" dirty="0"/>
              <a:t>(“!!”) == 2</a:t>
            </a:r>
          </a:p>
          <a:p>
            <a:r>
              <a:rPr lang="en-US" sz="2800" b="1" dirty="0" err="1"/>
              <a:t>strlen_my</a:t>
            </a:r>
            <a:r>
              <a:rPr lang="en-US" sz="2800" b="1" dirty="0"/>
              <a:t>(“Hi!\n”) ==4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930684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576064"/>
          </a:xfrm>
        </p:spPr>
        <p:txBody>
          <a:bodyPr>
            <a:noAutofit/>
          </a:bodyPr>
          <a:lstStyle/>
          <a:p>
            <a:r>
              <a:rPr lang="ru-RU" sz="3200" b="1" dirty="0"/>
              <a:t>Собственная реализация </a:t>
            </a:r>
            <a:r>
              <a:rPr lang="en-US" sz="3200" b="1" dirty="0" err="1"/>
              <a:t>strlen</a:t>
            </a:r>
            <a:endParaRPr lang="en-US" sz="32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908720"/>
            <a:ext cx="820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908720"/>
            <a:ext cx="864096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/>
              <a:t>int</a:t>
            </a:r>
            <a:r>
              <a:rPr lang="en-US" sz="2800" dirty="0"/>
              <a:t> </a:t>
            </a:r>
            <a:r>
              <a:rPr lang="en-US" sz="2800" dirty="0" err="1"/>
              <a:t>strlen_my</a:t>
            </a:r>
            <a:r>
              <a:rPr lang="en-US" sz="2800" dirty="0"/>
              <a:t>(char s[])</a:t>
            </a:r>
          </a:p>
          <a:p>
            <a:r>
              <a:rPr lang="ru-RU" sz="2800" dirty="0"/>
              <a:t>{</a:t>
            </a:r>
          </a:p>
          <a:p>
            <a:r>
              <a:rPr lang="en-US" sz="2800" dirty="0"/>
              <a:t>	</a:t>
            </a:r>
            <a:r>
              <a:rPr lang="en-US" sz="2800" dirty="0" err="1"/>
              <a:t>int</a:t>
            </a:r>
            <a:r>
              <a:rPr lang="en-US" sz="2800" dirty="0"/>
              <a:t> </a:t>
            </a:r>
            <a:r>
              <a:rPr lang="en-US" sz="2800" dirty="0" err="1"/>
              <a:t>len</a:t>
            </a:r>
            <a:r>
              <a:rPr lang="en-US" sz="2800" dirty="0"/>
              <a:t> = 0;</a:t>
            </a:r>
          </a:p>
          <a:p>
            <a:endParaRPr lang="ru-RU" sz="2800" dirty="0"/>
          </a:p>
          <a:p>
            <a:r>
              <a:rPr lang="en-US" sz="2800" dirty="0"/>
              <a:t>	while (s[</a:t>
            </a:r>
            <a:r>
              <a:rPr lang="en-US" sz="2800" dirty="0" err="1"/>
              <a:t>len</a:t>
            </a:r>
            <a:r>
              <a:rPr lang="en-US" sz="2800" dirty="0"/>
              <a:t>] != '\0')</a:t>
            </a:r>
          </a:p>
          <a:p>
            <a:r>
              <a:rPr lang="en-US" sz="2800" dirty="0"/>
              <a:t>		</a:t>
            </a:r>
            <a:r>
              <a:rPr lang="en-US" sz="2800" dirty="0" err="1"/>
              <a:t>len</a:t>
            </a:r>
            <a:r>
              <a:rPr lang="en-US" sz="2800" dirty="0"/>
              <a:t>++;</a:t>
            </a:r>
          </a:p>
          <a:p>
            <a:endParaRPr lang="ru-RU" sz="2800" dirty="0"/>
          </a:p>
          <a:p>
            <a:r>
              <a:rPr lang="en-US" sz="2800" dirty="0"/>
              <a:t>	return </a:t>
            </a:r>
            <a:r>
              <a:rPr lang="en-US" sz="2800" dirty="0" err="1"/>
              <a:t>len</a:t>
            </a:r>
            <a:r>
              <a:rPr lang="en-US" sz="2800" dirty="0"/>
              <a:t>;</a:t>
            </a:r>
          </a:p>
          <a:p>
            <a:r>
              <a:rPr lang="ru-RU" sz="2800" dirty="0"/>
              <a:t>}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816940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576064"/>
          </a:xfrm>
        </p:spPr>
        <p:txBody>
          <a:bodyPr>
            <a:noAutofit/>
          </a:bodyPr>
          <a:lstStyle/>
          <a:p>
            <a:r>
              <a:rPr lang="en-US" sz="3200" b="1" dirty="0" err="1"/>
              <a:t>int</a:t>
            </a:r>
            <a:r>
              <a:rPr lang="en-US" sz="3200" b="1" dirty="0"/>
              <a:t> </a:t>
            </a:r>
            <a:r>
              <a:rPr lang="en-US" sz="3200" b="1" dirty="0" err="1"/>
              <a:t>strcmp</a:t>
            </a:r>
            <a:r>
              <a:rPr lang="en-US" sz="3200" b="1" dirty="0"/>
              <a:t>(char s1[], char s2[])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908720"/>
            <a:ext cx="820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908720"/>
            <a:ext cx="864096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err="1">
                <a:solidFill>
                  <a:srgbClr val="7030A0"/>
                </a:solidFill>
              </a:rPr>
              <a:t>int</a:t>
            </a:r>
            <a:r>
              <a:rPr lang="ru-RU" sz="2800" dirty="0">
                <a:solidFill>
                  <a:srgbClr val="7030A0"/>
                </a:solidFill>
              </a:rPr>
              <a:t> </a:t>
            </a:r>
            <a:r>
              <a:rPr lang="ru-RU" sz="2800" dirty="0" err="1">
                <a:solidFill>
                  <a:srgbClr val="7030A0"/>
                </a:solidFill>
              </a:rPr>
              <a:t>strcmp</a:t>
            </a:r>
            <a:r>
              <a:rPr lang="ru-RU" sz="2800" dirty="0">
                <a:solidFill>
                  <a:srgbClr val="7030A0"/>
                </a:solidFill>
              </a:rPr>
              <a:t>(</a:t>
            </a:r>
            <a:r>
              <a:rPr lang="ru-RU" sz="2800" dirty="0" err="1">
                <a:solidFill>
                  <a:srgbClr val="7030A0"/>
                </a:solidFill>
              </a:rPr>
              <a:t>const</a:t>
            </a:r>
            <a:r>
              <a:rPr lang="ru-RU" sz="2800" dirty="0">
                <a:solidFill>
                  <a:srgbClr val="7030A0"/>
                </a:solidFill>
              </a:rPr>
              <a:t> </a:t>
            </a:r>
            <a:r>
              <a:rPr lang="ru-RU" sz="2800" dirty="0" err="1">
                <a:solidFill>
                  <a:srgbClr val="7030A0"/>
                </a:solidFill>
              </a:rPr>
              <a:t>char</a:t>
            </a:r>
            <a:r>
              <a:rPr lang="ru-RU" sz="2800" dirty="0">
                <a:solidFill>
                  <a:srgbClr val="7030A0"/>
                </a:solidFill>
              </a:rPr>
              <a:t> *str1, </a:t>
            </a:r>
            <a:r>
              <a:rPr lang="ru-RU" sz="2800" dirty="0" err="1">
                <a:solidFill>
                  <a:srgbClr val="7030A0"/>
                </a:solidFill>
              </a:rPr>
              <a:t>const</a:t>
            </a:r>
            <a:r>
              <a:rPr lang="ru-RU" sz="2800" dirty="0">
                <a:solidFill>
                  <a:srgbClr val="7030A0"/>
                </a:solidFill>
              </a:rPr>
              <a:t> </a:t>
            </a:r>
            <a:r>
              <a:rPr lang="ru-RU" sz="2800" dirty="0" err="1">
                <a:solidFill>
                  <a:srgbClr val="7030A0"/>
                </a:solidFill>
              </a:rPr>
              <a:t>char</a:t>
            </a:r>
            <a:r>
              <a:rPr lang="ru-RU" sz="2800" dirty="0">
                <a:solidFill>
                  <a:srgbClr val="7030A0"/>
                </a:solidFill>
              </a:rPr>
              <a:t> *str2);</a:t>
            </a:r>
          </a:p>
          <a:p>
            <a:endParaRPr lang="ru-RU" sz="2800" dirty="0"/>
          </a:p>
          <a:p>
            <a:r>
              <a:rPr lang="ru-RU" sz="2800" dirty="0"/>
              <a:t>Функция </a:t>
            </a:r>
            <a:r>
              <a:rPr lang="ru-RU" sz="2800" dirty="0" err="1"/>
              <a:t>strcmp</a:t>
            </a:r>
            <a:r>
              <a:rPr lang="ru-RU" sz="2800" dirty="0"/>
              <a:t>() сравнивает в лексикографическом порядке две строки и возвращает целое значение, зависящее следующим образом от результата сравнения.</a:t>
            </a:r>
          </a:p>
          <a:p>
            <a:r>
              <a:rPr lang="ru-RU" sz="2800" i="1" dirty="0"/>
              <a:t>Значение			Результат сравнения строк</a:t>
            </a:r>
          </a:p>
          <a:p>
            <a:r>
              <a:rPr lang="ru-RU" sz="2800" dirty="0"/>
              <a:t>Меньше нуля		str1 меньше str2</a:t>
            </a:r>
          </a:p>
          <a:p>
            <a:r>
              <a:rPr lang="ru-RU" sz="2800" dirty="0"/>
              <a:t>Нуль				str1 равен str2</a:t>
            </a:r>
          </a:p>
          <a:p>
            <a:r>
              <a:rPr lang="ru-RU" sz="2800" dirty="0"/>
              <a:t>Больше нуля		str1 больше str2</a:t>
            </a:r>
            <a:endParaRPr lang="en-US" sz="2800" dirty="0"/>
          </a:p>
          <a:p>
            <a:endParaRPr lang="ru-RU" sz="2800" dirty="0"/>
          </a:p>
          <a:p>
            <a:r>
              <a:rPr lang="ru-RU" sz="2800" i="1" dirty="0"/>
              <a:t>Пример использования:</a:t>
            </a:r>
          </a:p>
          <a:p>
            <a:r>
              <a:rPr lang="en-US" sz="2800" b="1" dirty="0" err="1"/>
              <a:t>strcmp</a:t>
            </a:r>
            <a:r>
              <a:rPr lang="en-US" sz="2800" b="1" dirty="0"/>
              <a:t>(“Abba”, “Beta”) &lt; 0</a:t>
            </a:r>
          </a:p>
        </p:txBody>
      </p:sp>
    </p:spTree>
    <p:extLst>
      <p:ext uri="{BB962C8B-B14F-4D97-AF65-F5344CB8AC3E}">
        <p14:creationId xmlns:p14="http://schemas.microsoft.com/office/powerpoint/2010/main" val="12093663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576064"/>
          </a:xfrm>
        </p:spPr>
        <p:txBody>
          <a:bodyPr>
            <a:noAutofit/>
          </a:bodyPr>
          <a:lstStyle/>
          <a:p>
            <a:r>
              <a:rPr lang="ru-RU" sz="3200" b="1" dirty="0"/>
              <a:t>Собственная реализация </a:t>
            </a:r>
            <a:r>
              <a:rPr lang="en-US" sz="3200" b="1" dirty="0" err="1"/>
              <a:t>strcmp</a:t>
            </a:r>
            <a:endParaRPr lang="en-US" sz="32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908720"/>
            <a:ext cx="820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908720"/>
            <a:ext cx="864096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/*</a:t>
            </a:r>
          </a:p>
          <a:p>
            <a:r>
              <a:rPr lang="en-US" sz="2800" dirty="0"/>
              <a:t>s1 &lt; s2   : &lt;0</a:t>
            </a:r>
          </a:p>
          <a:p>
            <a:r>
              <a:rPr lang="en-US" sz="2800" dirty="0"/>
              <a:t>s1 == s2  : 0</a:t>
            </a:r>
          </a:p>
          <a:p>
            <a:r>
              <a:rPr lang="en-US" sz="2800" dirty="0"/>
              <a:t>s1 &gt; s2   : &gt;0</a:t>
            </a:r>
          </a:p>
          <a:p>
            <a:r>
              <a:rPr lang="ru-RU" sz="2800" dirty="0"/>
              <a:t>*/</a:t>
            </a:r>
          </a:p>
          <a:p>
            <a:r>
              <a:rPr lang="en-US" sz="2800" b="1" dirty="0" err="1"/>
              <a:t>int</a:t>
            </a:r>
            <a:r>
              <a:rPr lang="en-US" sz="2800" b="1" dirty="0"/>
              <a:t> </a:t>
            </a:r>
            <a:r>
              <a:rPr lang="en-US" sz="2800" b="1" dirty="0" err="1"/>
              <a:t>strcmp_my</a:t>
            </a:r>
            <a:r>
              <a:rPr lang="en-US" sz="2800" b="1" dirty="0"/>
              <a:t>(char  s1[], char  s2[])</a:t>
            </a:r>
          </a:p>
          <a:p>
            <a:r>
              <a:rPr lang="ru-RU" sz="2800" b="1" dirty="0"/>
              <a:t>{</a:t>
            </a:r>
          </a:p>
          <a:p>
            <a:r>
              <a:rPr lang="en-US" sz="2800" b="1" dirty="0"/>
              <a:t>	return …;</a:t>
            </a:r>
          </a:p>
          <a:p>
            <a:r>
              <a:rPr lang="ru-RU" sz="2800" b="1" dirty="0"/>
              <a:t>}</a:t>
            </a:r>
            <a:endParaRPr lang="en-US" sz="2800" b="1" dirty="0"/>
          </a:p>
          <a:p>
            <a:r>
              <a:rPr lang="ru-RU" sz="2800" dirty="0"/>
              <a:t>Нужно написать код функции </a:t>
            </a:r>
            <a:r>
              <a:rPr lang="en-US" sz="2800" dirty="0" err="1"/>
              <a:t>strcmp_my</a:t>
            </a:r>
            <a:r>
              <a:rPr lang="en-US" sz="2800" dirty="0"/>
              <a:t>(s1, s2)</a:t>
            </a:r>
            <a:r>
              <a:rPr lang="ru-RU" sz="2800" dirty="0"/>
              <a:t>, работающей аналогично </a:t>
            </a:r>
            <a:r>
              <a:rPr lang="en-US" sz="2800" dirty="0" err="1"/>
              <a:t>strcmp</a:t>
            </a:r>
            <a:r>
              <a:rPr lang="en-US" sz="2800" dirty="0"/>
              <a:t>(s1, s2)</a:t>
            </a:r>
          </a:p>
          <a:p>
            <a:r>
              <a:rPr lang="ru-RU" sz="2800" i="1" dirty="0"/>
              <a:t>Пример использования:</a:t>
            </a:r>
            <a:endParaRPr lang="en-US" sz="2800" i="1" dirty="0"/>
          </a:p>
          <a:p>
            <a:r>
              <a:rPr lang="en-US" sz="2800" b="1" dirty="0" err="1"/>
              <a:t>strcmp_my</a:t>
            </a:r>
            <a:r>
              <a:rPr lang="en-US" sz="2800" b="1" dirty="0"/>
              <a:t>(“Abba”, “Beta”) &lt; 0</a:t>
            </a:r>
          </a:p>
        </p:txBody>
      </p:sp>
    </p:spTree>
    <p:extLst>
      <p:ext uri="{BB962C8B-B14F-4D97-AF65-F5344CB8AC3E}">
        <p14:creationId xmlns:p14="http://schemas.microsoft.com/office/powerpoint/2010/main" val="1769655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576064"/>
          </a:xfrm>
        </p:spPr>
        <p:txBody>
          <a:bodyPr>
            <a:noAutofit/>
          </a:bodyPr>
          <a:lstStyle/>
          <a:p>
            <a:r>
              <a:rPr lang="ru-RU" sz="3200" b="1" dirty="0"/>
              <a:t>Собственная реализация </a:t>
            </a:r>
            <a:r>
              <a:rPr lang="en-US" sz="3200" b="1" dirty="0" err="1"/>
              <a:t>strcmp</a:t>
            </a:r>
            <a:endParaRPr lang="en-US" sz="32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908720"/>
            <a:ext cx="820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908720"/>
            <a:ext cx="864096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/*</a:t>
            </a:r>
          </a:p>
          <a:p>
            <a:r>
              <a:rPr lang="en-US" sz="2800" dirty="0"/>
              <a:t>s1 &lt; s2   : &lt;0</a:t>
            </a:r>
          </a:p>
          <a:p>
            <a:r>
              <a:rPr lang="en-US" sz="2800" dirty="0"/>
              <a:t>s1 == s2  : 0</a:t>
            </a:r>
          </a:p>
          <a:p>
            <a:r>
              <a:rPr lang="en-US" sz="2800" dirty="0"/>
              <a:t>s1 &gt; s2   : &gt;0</a:t>
            </a:r>
          </a:p>
          <a:p>
            <a:r>
              <a:rPr lang="ru-RU" sz="2800" dirty="0"/>
              <a:t>*/</a:t>
            </a:r>
          </a:p>
          <a:p>
            <a:r>
              <a:rPr lang="en-US" sz="2800" dirty="0" err="1"/>
              <a:t>int</a:t>
            </a:r>
            <a:r>
              <a:rPr lang="en-US" sz="2800" dirty="0"/>
              <a:t> </a:t>
            </a:r>
            <a:r>
              <a:rPr lang="en-US" sz="2800" dirty="0" err="1"/>
              <a:t>strcmp_my</a:t>
            </a:r>
            <a:r>
              <a:rPr lang="en-US" sz="2800" dirty="0"/>
              <a:t>(char  s1[], char  s2[])</a:t>
            </a:r>
          </a:p>
          <a:p>
            <a:r>
              <a:rPr lang="ru-RU" sz="2800" dirty="0"/>
              <a:t>{</a:t>
            </a:r>
          </a:p>
          <a:p>
            <a:r>
              <a:rPr lang="en-US" sz="2800" dirty="0"/>
              <a:t>	</a:t>
            </a:r>
            <a:r>
              <a:rPr lang="en-US" sz="2800" dirty="0" err="1"/>
              <a:t>int</a:t>
            </a:r>
            <a:r>
              <a:rPr lang="en-US" sz="2800" dirty="0"/>
              <a:t> </a:t>
            </a:r>
            <a:r>
              <a:rPr lang="en-US" sz="2800" dirty="0" err="1"/>
              <a:t>i</a:t>
            </a:r>
            <a:r>
              <a:rPr lang="en-US" sz="2800" dirty="0"/>
              <a:t> = 0;</a:t>
            </a:r>
          </a:p>
          <a:p>
            <a:r>
              <a:rPr lang="en-US" sz="2800" dirty="0"/>
              <a:t>	while (s1[</a:t>
            </a:r>
            <a:r>
              <a:rPr lang="en-US" sz="2800" dirty="0" err="1"/>
              <a:t>i</a:t>
            </a:r>
            <a:r>
              <a:rPr lang="en-US" sz="2800" dirty="0"/>
              <a:t>] != 0 &amp;&amp; s2[</a:t>
            </a:r>
            <a:r>
              <a:rPr lang="en-US" sz="2800" dirty="0" err="1"/>
              <a:t>i</a:t>
            </a:r>
            <a:r>
              <a:rPr lang="en-US" sz="2800" dirty="0"/>
              <a:t>] != 0 &amp;&amp; s1[</a:t>
            </a:r>
            <a:r>
              <a:rPr lang="en-US" sz="2800" dirty="0" err="1"/>
              <a:t>i</a:t>
            </a:r>
            <a:r>
              <a:rPr lang="en-US" sz="2800" dirty="0"/>
              <a:t>] == s2[</a:t>
            </a:r>
            <a:r>
              <a:rPr lang="en-US" sz="2800" dirty="0" err="1"/>
              <a:t>i</a:t>
            </a:r>
            <a:r>
              <a:rPr lang="en-US" sz="2800" dirty="0"/>
              <a:t>])</a:t>
            </a:r>
          </a:p>
          <a:p>
            <a:r>
              <a:rPr lang="en-US" sz="2800" dirty="0"/>
              <a:t>		</a:t>
            </a:r>
            <a:r>
              <a:rPr lang="en-US" sz="2800" dirty="0" err="1"/>
              <a:t>i</a:t>
            </a:r>
            <a:r>
              <a:rPr lang="en-US" sz="2800" dirty="0"/>
              <a:t>++;</a:t>
            </a:r>
          </a:p>
          <a:p>
            <a:r>
              <a:rPr lang="en-US" sz="2800" dirty="0"/>
              <a:t>	</a:t>
            </a:r>
          </a:p>
          <a:p>
            <a:r>
              <a:rPr lang="en-US" sz="2800" dirty="0"/>
              <a:t>	return s1[</a:t>
            </a:r>
            <a:r>
              <a:rPr lang="en-US" sz="2800" dirty="0" err="1"/>
              <a:t>i</a:t>
            </a:r>
            <a:r>
              <a:rPr lang="en-US" sz="2800" dirty="0"/>
              <a:t>] - s2[</a:t>
            </a:r>
            <a:r>
              <a:rPr lang="en-US" sz="2800" dirty="0" err="1"/>
              <a:t>i</a:t>
            </a:r>
            <a:r>
              <a:rPr lang="en-US" sz="2800" dirty="0"/>
              <a:t>];</a:t>
            </a:r>
          </a:p>
          <a:p>
            <a:r>
              <a:rPr lang="ru-RU" sz="2800" dirty="0"/>
              <a:t>}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103711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576064"/>
          </a:xfrm>
        </p:spPr>
        <p:txBody>
          <a:bodyPr>
            <a:noAutofit/>
          </a:bodyPr>
          <a:lstStyle/>
          <a:p>
            <a:r>
              <a:rPr lang="ru-RU" sz="3200" b="1" dirty="0"/>
              <a:t>Собственная реализация </a:t>
            </a:r>
            <a:r>
              <a:rPr lang="en-US" sz="3200" b="1" dirty="0" err="1"/>
              <a:t>strcpy</a:t>
            </a:r>
            <a:endParaRPr lang="en-US" sz="32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908720"/>
            <a:ext cx="820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908720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!!!!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11641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Тип </a:t>
            </a:r>
            <a:r>
              <a:rPr lang="en-US" sz="3200" b="1" dirty="0"/>
              <a:t>char</a:t>
            </a:r>
            <a:r>
              <a:rPr lang="ru-RU" sz="3200" b="1" dirty="0"/>
              <a:t> (2)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char </a:t>
            </a:r>
            <a:r>
              <a:rPr lang="ru-RU" sz="2400" b="1" dirty="0"/>
              <a:t>– это символьный тип</a:t>
            </a:r>
          </a:p>
          <a:p>
            <a:r>
              <a:rPr lang="en-US" sz="2400" dirty="0"/>
              <a:t>#include &lt;</a:t>
            </a:r>
            <a:r>
              <a:rPr lang="en-US" sz="2400" dirty="0" err="1"/>
              <a:t>stdio.h</a:t>
            </a:r>
            <a:r>
              <a:rPr lang="en-US" sz="2400" dirty="0"/>
              <a:t>&gt;</a:t>
            </a:r>
          </a:p>
          <a:p>
            <a:endParaRPr lang="en-US" sz="2400" dirty="0"/>
          </a:p>
          <a:p>
            <a:r>
              <a:rPr lang="en-US" sz="2400" dirty="0"/>
              <a:t>void main() {</a:t>
            </a:r>
          </a:p>
          <a:p>
            <a:endParaRPr lang="en-US" sz="2400" dirty="0"/>
          </a:p>
          <a:p>
            <a:r>
              <a:rPr lang="en-US" sz="2400" dirty="0"/>
              <a:t>	char </a:t>
            </a:r>
            <a:r>
              <a:rPr lang="en-US" sz="2400" dirty="0" err="1"/>
              <a:t>ch</a:t>
            </a:r>
            <a:r>
              <a:rPr lang="en-US" sz="2400" dirty="0"/>
              <a:t> = 32;</a:t>
            </a:r>
          </a:p>
          <a:p>
            <a:r>
              <a:rPr lang="en-US" sz="2400" dirty="0"/>
              <a:t>	while (</a:t>
            </a:r>
            <a:r>
              <a:rPr lang="en-US" sz="2400" dirty="0" err="1"/>
              <a:t>ch</a:t>
            </a:r>
            <a:r>
              <a:rPr lang="en-US" sz="2400" dirty="0"/>
              <a:t> &lt; 127) {</a:t>
            </a:r>
          </a:p>
          <a:p>
            <a:r>
              <a:rPr lang="en-US" sz="2400" dirty="0"/>
              <a:t>		</a:t>
            </a:r>
            <a:r>
              <a:rPr lang="en-US" sz="2400" dirty="0" err="1"/>
              <a:t>printf</a:t>
            </a:r>
            <a:r>
              <a:rPr lang="en-US" sz="2400" dirty="0"/>
              <a:t>("%c ", </a:t>
            </a:r>
            <a:r>
              <a:rPr lang="en-US" sz="2400" dirty="0" err="1"/>
              <a:t>ch</a:t>
            </a:r>
            <a:r>
              <a:rPr lang="en-US" sz="2400" dirty="0"/>
              <a:t>);</a:t>
            </a:r>
          </a:p>
          <a:p>
            <a:r>
              <a:rPr lang="en-US" sz="2400" dirty="0"/>
              <a:t>		</a:t>
            </a:r>
            <a:r>
              <a:rPr lang="en-US" sz="2400" dirty="0" err="1"/>
              <a:t>ch</a:t>
            </a:r>
            <a:r>
              <a:rPr lang="en-US" sz="2400" dirty="0"/>
              <a:t>++;</a:t>
            </a:r>
          </a:p>
          <a:p>
            <a:r>
              <a:rPr lang="en-US" sz="2400" dirty="0"/>
              <a:t>	}</a:t>
            </a:r>
          </a:p>
          <a:p>
            <a:r>
              <a:rPr lang="en-US" sz="2400" dirty="0"/>
              <a:t>}</a:t>
            </a:r>
            <a:endParaRPr lang="ru-RU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949175"/>
            <a:ext cx="5580112" cy="2835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5733256"/>
            <a:ext cx="8919701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94891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576064"/>
          </a:xfrm>
        </p:spPr>
        <p:txBody>
          <a:bodyPr>
            <a:noAutofit/>
          </a:bodyPr>
          <a:lstStyle/>
          <a:p>
            <a:r>
              <a:rPr lang="ru-RU" sz="3200" b="1" dirty="0"/>
              <a:t>Собственная реализация </a:t>
            </a:r>
            <a:r>
              <a:rPr lang="en-US" sz="3200" b="1" dirty="0" err="1"/>
              <a:t>strcat</a:t>
            </a:r>
            <a:endParaRPr lang="en-US" sz="32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908720"/>
            <a:ext cx="820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908720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!!!!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2653297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1624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2708920"/>
            <a:ext cx="8229600" cy="1143000"/>
          </a:xfrm>
        </p:spPr>
        <p:txBody>
          <a:bodyPr>
            <a:normAutofit/>
          </a:bodyPr>
          <a:lstStyle/>
          <a:p>
            <a:r>
              <a:rPr lang="ru-RU" sz="4000" b="1" dirty="0"/>
              <a:t>Массивы и указатели</a:t>
            </a:r>
          </a:p>
        </p:txBody>
      </p:sp>
    </p:spTree>
    <p:extLst>
      <p:ext uri="{BB962C8B-B14F-4D97-AF65-F5344CB8AC3E}">
        <p14:creationId xmlns:p14="http://schemas.microsoft.com/office/powerpoint/2010/main" val="7396135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576064"/>
          </a:xfrm>
        </p:spPr>
        <p:txBody>
          <a:bodyPr>
            <a:noAutofit/>
          </a:bodyPr>
          <a:lstStyle/>
          <a:p>
            <a:r>
              <a:rPr lang="ru-RU" sz="3200" b="1" dirty="0"/>
              <a:t>Указатели</a:t>
            </a:r>
            <a:endParaRPr lang="en-US" sz="32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908720"/>
            <a:ext cx="820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908720"/>
            <a:ext cx="864096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stdio.h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k;    </a:t>
            </a:r>
            <a:r>
              <a:rPr lang="ru-RU" sz="1800" dirty="0">
                <a:solidFill>
                  <a:srgbClr val="008000"/>
                </a:solidFill>
                <a:latin typeface="Consolas" panose="020B0609020204030204" pitchFamily="49" charset="0"/>
              </a:rPr>
              <a:t>// переменная k (целый тип)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ru-RU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pk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;  </a:t>
            </a:r>
            <a:r>
              <a:rPr lang="ru-RU" sz="1800" dirty="0">
                <a:solidFill>
                  <a:srgbClr val="008000"/>
                </a:solidFill>
                <a:latin typeface="Consolas" panose="020B0609020204030204" pitchFamily="49" charset="0"/>
              </a:rPr>
              <a:t>// указатель на </a:t>
            </a:r>
            <a:r>
              <a:rPr lang="ru-RU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int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k = 10;   </a:t>
            </a:r>
            <a:r>
              <a:rPr lang="ru-RU" sz="1800" dirty="0">
                <a:solidFill>
                  <a:srgbClr val="008000"/>
                </a:solidFill>
                <a:latin typeface="Consolas" panose="020B0609020204030204" pitchFamily="49" charset="0"/>
              </a:rPr>
              <a:t>// переменная k = 10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pk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= &amp;k;  </a:t>
            </a:r>
            <a:r>
              <a:rPr lang="ru-RU" sz="1800" dirty="0">
                <a:solidFill>
                  <a:srgbClr val="008000"/>
                </a:solidFill>
                <a:latin typeface="Consolas" panose="020B0609020204030204" pitchFamily="49" charset="0"/>
              </a:rPr>
              <a:t>// указатель </a:t>
            </a:r>
            <a:r>
              <a:rPr lang="ru-RU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pk</a:t>
            </a:r>
            <a:r>
              <a:rPr lang="ru-RU" sz="1800" dirty="0">
                <a:solidFill>
                  <a:srgbClr val="008000"/>
                </a:solidFill>
                <a:latin typeface="Consolas" panose="020B0609020204030204" pitchFamily="49" charset="0"/>
              </a:rPr>
              <a:t> указывает на переменную k 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ru-RU" sz="1800" dirty="0">
                <a:solidFill>
                  <a:srgbClr val="008000"/>
                </a:solidFill>
                <a:latin typeface="Consolas" panose="020B0609020204030204" pitchFamily="49" charset="0"/>
              </a:rPr>
              <a:t>// *</a:t>
            </a:r>
            <a:r>
              <a:rPr lang="ru-RU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pk</a:t>
            </a:r>
            <a:r>
              <a:rPr lang="ru-RU" sz="1800" dirty="0">
                <a:solidFill>
                  <a:srgbClr val="008000"/>
                </a:solidFill>
                <a:latin typeface="Consolas" panose="020B0609020204030204" pitchFamily="49" charset="0"/>
              </a:rPr>
              <a:t> – обращение через указатель к переменной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printf(</a:t>
            </a:r>
            <a:r>
              <a:rPr lang="pt-BR" sz="1800" dirty="0">
                <a:solidFill>
                  <a:srgbClr val="A31515"/>
                </a:solidFill>
                <a:latin typeface="Consolas" panose="020B0609020204030204" pitchFamily="49" charset="0"/>
              </a:rPr>
              <a:t>"%d %d\n"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, k, *pk);</a:t>
            </a:r>
          </a:p>
          <a:p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*pk = 100;</a:t>
            </a:r>
          </a:p>
          <a:p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printf(</a:t>
            </a:r>
            <a:r>
              <a:rPr lang="pt-BR" sz="1800" dirty="0">
                <a:solidFill>
                  <a:srgbClr val="A31515"/>
                </a:solidFill>
                <a:latin typeface="Consolas" panose="020B0609020204030204" pitchFamily="49" charset="0"/>
              </a:rPr>
              <a:t>"%d %d\n"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, k, *pk);</a:t>
            </a:r>
          </a:p>
          <a:p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EC2D33-E586-48BC-8AB9-D2E160DB4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5013176"/>
            <a:ext cx="3769782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62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576064"/>
          </a:xfrm>
        </p:spPr>
        <p:txBody>
          <a:bodyPr>
            <a:noAutofit/>
          </a:bodyPr>
          <a:lstStyle/>
          <a:p>
            <a:r>
              <a:rPr lang="ru-RU" sz="3200" b="1" dirty="0"/>
              <a:t>Указатели</a:t>
            </a:r>
            <a:r>
              <a:rPr lang="en-US" sz="3200" b="1" dirty="0"/>
              <a:t> – </a:t>
            </a:r>
            <a:r>
              <a:rPr lang="ru-RU" sz="3200" b="1" dirty="0"/>
              <a:t>трассировка</a:t>
            </a:r>
            <a:r>
              <a:rPr lang="en-US" sz="3200" b="1" dirty="0"/>
              <a:t> (1)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908720"/>
            <a:ext cx="820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FEC44F8-D90B-4575-AA23-A5BDF846A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27" y="952955"/>
            <a:ext cx="7249537" cy="366763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3728CA0-A9E8-48AA-A67F-1FB650560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51" y="4898056"/>
            <a:ext cx="5718031" cy="184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7729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576064"/>
          </a:xfrm>
        </p:spPr>
        <p:txBody>
          <a:bodyPr>
            <a:noAutofit/>
          </a:bodyPr>
          <a:lstStyle/>
          <a:p>
            <a:r>
              <a:rPr lang="ru-RU" sz="3200" b="1" dirty="0"/>
              <a:t>Указатели</a:t>
            </a:r>
            <a:r>
              <a:rPr lang="en-US" sz="3200" b="1" dirty="0"/>
              <a:t> – </a:t>
            </a:r>
            <a:r>
              <a:rPr lang="ru-RU" sz="3200" b="1" dirty="0"/>
              <a:t>трассировка (2)</a:t>
            </a:r>
            <a:endParaRPr lang="en-US" sz="32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908720"/>
            <a:ext cx="820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50753D1-B8D3-4936-93D3-EF68278C9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15" y="692696"/>
            <a:ext cx="8116433" cy="362000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EBE70A0-3014-48AE-8F0B-5F187B4BA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78" y="4567962"/>
            <a:ext cx="6608533" cy="210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2988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576064"/>
          </a:xfrm>
        </p:spPr>
        <p:txBody>
          <a:bodyPr>
            <a:noAutofit/>
          </a:bodyPr>
          <a:lstStyle/>
          <a:p>
            <a:r>
              <a:rPr lang="ru-RU" sz="3200" b="1" dirty="0"/>
              <a:t>Указатели</a:t>
            </a:r>
            <a:r>
              <a:rPr lang="en-US" sz="3200" b="1" dirty="0"/>
              <a:t> – </a:t>
            </a:r>
            <a:r>
              <a:rPr lang="ru-RU" sz="3200" b="1" dirty="0"/>
              <a:t>трассировка (3)</a:t>
            </a:r>
            <a:endParaRPr lang="en-US" sz="32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908720"/>
            <a:ext cx="820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7D90E-3750-491F-9077-E139F5CF6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692696"/>
            <a:ext cx="7497221" cy="362953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EA3FC00-B11B-4B54-8289-87D65939E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1" y="4538252"/>
            <a:ext cx="6417059" cy="20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4085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576064"/>
          </a:xfrm>
        </p:spPr>
        <p:txBody>
          <a:bodyPr>
            <a:noAutofit/>
          </a:bodyPr>
          <a:lstStyle/>
          <a:p>
            <a:r>
              <a:rPr lang="ru-RU" sz="3200" b="1" dirty="0"/>
              <a:t>Указатели</a:t>
            </a:r>
            <a:r>
              <a:rPr lang="en-US" sz="3200" b="1" dirty="0"/>
              <a:t> – </a:t>
            </a:r>
            <a:r>
              <a:rPr lang="ru-RU" sz="3200" b="1" dirty="0"/>
              <a:t>трассировка (</a:t>
            </a:r>
            <a:r>
              <a:rPr lang="en-US" sz="3200" b="1" dirty="0"/>
              <a:t>4</a:t>
            </a:r>
            <a:r>
              <a:rPr lang="ru-RU" sz="3200" b="1" dirty="0"/>
              <a:t>)</a:t>
            </a:r>
            <a:endParaRPr lang="en-US" sz="32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908720"/>
            <a:ext cx="820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E64D93-650E-4BEB-9838-DB65B9F09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44" y="683017"/>
            <a:ext cx="7497221" cy="364858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7237F94-1DB7-424E-9C92-B70A7E6A9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1" y="4653136"/>
            <a:ext cx="6380711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2358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576064"/>
          </a:xfrm>
        </p:spPr>
        <p:txBody>
          <a:bodyPr>
            <a:noAutofit/>
          </a:bodyPr>
          <a:lstStyle/>
          <a:p>
            <a:r>
              <a:rPr lang="ru-RU" sz="3200" b="1" dirty="0"/>
              <a:t>Связь массивов и указателей</a:t>
            </a:r>
            <a:endParaRPr lang="en-US" sz="32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908720"/>
            <a:ext cx="820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908720"/>
            <a:ext cx="864096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stdio.h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a[8] = {0, 1, 2, 3, 4, 5, 6, 7};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* p0 = &amp;a[0];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* p1 = &amp;a[1];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* p7 = &amp;a[7];</a:t>
            </a:r>
          </a:p>
          <a:p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* p00 = a;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* p01 = a + 1;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* p07 = a + 7;</a:t>
            </a:r>
          </a:p>
          <a:p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*p0 = 100;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*p01 = 200;</a:t>
            </a:r>
          </a:p>
          <a:p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690731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576064"/>
          </a:xfrm>
        </p:spPr>
        <p:txBody>
          <a:bodyPr>
            <a:noAutofit/>
          </a:bodyPr>
          <a:lstStyle/>
          <a:p>
            <a:r>
              <a:rPr lang="ru-RU" sz="3200" b="1" dirty="0"/>
              <a:t>Связь массивов и указателей</a:t>
            </a:r>
            <a:r>
              <a:rPr lang="en-US" sz="3200" b="1" dirty="0"/>
              <a:t> (</a:t>
            </a:r>
            <a:r>
              <a:rPr lang="ru-RU" sz="3200" b="1" dirty="0"/>
              <a:t>1</a:t>
            </a:r>
            <a:r>
              <a:rPr lang="en-US" sz="3200" b="1" dirty="0"/>
              <a:t>)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908720"/>
            <a:ext cx="820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8250631-6D98-472B-9060-6B47885E1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9" y="692696"/>
            <a:ext cx="8878417" cy="352839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A93D7E4-1D44-416E-8BBD-9659F5D7C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319" y="2204865"/>
            <a:ext cx="5157138" cy="449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89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Тип </a:t>
            </a:r>
            <a:r>
              <a:rPr lang="en-US" sz="3200" b="1" dirty="0"/>
              <a:t>char</a:t>
            </a:r>
            <a:r>
              <a:rPr lang="ru-RU" sz="3200" b="1" dirty="0"/>
              <a:t> (</a:t>
            </a:r>
            <a:r>
              <a:rPr lang="en-US" sz="3200" b="1" dirty="0"/>
              <a:t>3</a:t>
            </a:r>
            <a:r>
              <a:rPr lang="ru-RU" sz="3200" b="1" dirty="0"/>
              <a:t>)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unsigned char = [0 .. 255]</a:t>
            </a:r>
            <a:endParaRPr lang="ru-RU" sz="2400" b="1" dirty="0"/>
          </a:p>
          <a:p>
            <a:r>
              <a:rPr lang="en-US" sz="2400" dirty="0"/>
              <a:t>#include &lt;</a:t>
            </a:r>
            <a:r>
              <a:rPr lang="en-US" sz="2400" dirty="0" err="1"/>
              <a:t>stdio.h</a:t>
            </a:r>
            <a:r>
              <a:rPr lang="en-US" sz="2400" dirty="0"/>
              <a:t>&gt;</a:t>
            </a:r>
          </a:p>
          <a:p>
            <a:endParaRPr lang="en-US" sz="2400" dirty="0"/>
          </a:p>
          <a:p>
            <a:r>
              <a:rPr lang="en-US" sz="2400" dirty="0"/>
              <a:t>void main() {</a:t>
            </a:r>
          </a:p>
          <a:p>
            <a:endParaRPr lang="en-US" sz="2400" dirty="0"/>
          </a:p>
          <a:p>
            <a:r>
              <a:rPr lang="en-US" sz="2400" dirty="0"/>
              <a:t>	unsigned char </a:t>
            </a:r>
            <a:r>
              <a:rPr lang="en-US" sz="2400" dirty="0" err="1"/>
              <a:t>ch</a:t>
            </a:r>
            <a:r>
              <a:rPr lang="en-US" sz="2400" dirty="0"/>
              <a:t> = 0;</a:t>
            </a:r>
          </a:p>
          <a:p>
            <a:endParaRPr lang="en-US" sz="2400" dirty="0"/>
          </a:p>
          <a:p>
            <a:r>
              <a:rPr lang="en-US" sz="2400" dirty="0"/>
              <a:t>	while (</a:t>
            </a:r>
            <a:r>
              <a:rPr lang="en-US" sz="2400" dirty="0" err="1"/>
              <a:t>ch</a:t>
            </a:r>
            <a:r>
              <a:rPr lang="en-US" sz="2400" dirty="0"/>
              <a:t> &lt; 255) {</a:t>
            </a:r>
          </a:p>
          <a:p>
            <a:r>
              <a:rPr lang="en-US" sz="2400" dirty="0"/>
              <a:t>		</a:t>
            </a:r>
            <a:r>
              <a:rPr lang="en-US" sz="2400" dirty="0" err="1"/>
              <a:t>printf</a:t>
            </a:r>
            <a:r>
              <a:rPr lang="en-US" sz="2400" dirty="0"/>
              <a:t>("%c ", </a:t>
            </a:r>
            <a:r>
              <a:rPr lang="en-US" sz="2400" dirty="0" err="1"/>
              <a:t>ch</a:t>
            </a:r>
            <a:r>
              <a:rPr lang="en-US" sz="2400" dirty="0"/>
              <a:t>);</a:t>
            </a:r>
          </a:p>
          <a:p>
            <a:r>
              <a:rPr lang="en-US" sz="2400" dirty="0"/>
              <a:t>		</a:t>
            </a:r>
            <a:r>
              <a:rPr lang="en-US" sz="2400" dirty="0" err="1"/>
              <a:t>ch</a:t>
            </a:r>
            <a:r>
              <a:rPr lang="en-US" sz="2400" dirty="0"/>
              <a:t>++;</a:t>
            </a:r>
          </a:p>
          <a:p>
            <a:r>
              <a:rPr lang="en-US" sz="2400" dirty="0"/>
              <a:t>	}</a:t>
            </a:r>
          </a:p>
          <a:p>
            <a:r>
              <a:rPr lang="en-US" sz="2400" dirty="0"/>
              <a:t>}</a:t>
            </a:r>
            <a:endParaRPr lang="ru-RU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587" y="4296095"/>
            <a:ext cx="5024413" cy="25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29200"/>
            <a:ext cx="9144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1997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576064"/>
          </a:xfrm>
        </p:spPr>
        <p:txBody>
          <a:bodyPr>
            <a:noAutofit/>
          </a:bodyPr>
          <a:lstStyle/>
          <a:p>
            <a:r>
              <a:rPr lang="ru-RU" sz="3200" b="1" dirty="0"/>
              <a:t>Связь массивов и указателей</a:t>
            </a:r>
            <a:r>
              <a:rPr lang="en-US" sz="3200" b="1" dirty="0"/>
              <a:t> (2)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908720"/>
            <a:ext cx="820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7BBCFE4-82FC-4C4D-A311-F4390B9F8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720"/>
            <a:ext cx="9144000" cy="322929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43BD369-0A02-4CBC-AF05-EB09B2C4E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680" y="2083969"/>
            <a:ext cx="5196816" cy="454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957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576064"/>
          </a:xfrm>
        </p:spPr>
        <p:txBody>
          <a:bodyPr>
            <a:noAutofit/>
          </a:bodyPr>
          <a:lstStyle/>
          <a:p>
            <a:r>
              <a:rPr lang="ru-RU" sz="3200" b="1" dirty="0"/>
              <a:t>Связь массивов и указателей</a:t>
            </a:r>
            <a:r>
              <a:rPr lang="en-US" sz="3200" b="1" dirty="0"/>
              <a:t> (</a:t>
            </a:r>
            <a:r>
              <a:rPr lang="ru-RU" sz="3200" b="1" dirty="0"/>
              <a:t>3</a:t>
            </a:r>
            <a:r>
              <a:rPr lang="en-US" sz="3200" b="1" dirty="0"/>
              <a:t>)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908720"/>
            <a:ext cx="820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955C00-81F5-48CD-A457-5E4ECFF43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" y="764704"/>
            <a:ext cx="9144000" cy="368998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63BCD10-955E-476A-BF25-F6D5B9C95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2419771"/>
            <a:ext cx="4660205" cy="427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4041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576064"/>
          </a:xfrm>
        </p:spPr>
        <p:txBody>
          <a:bodyPr>
            <a:noAutofit/>
          </a:bodyPr>
          <a:lstStyle/>
          <a:p>
            <a:r>
              <a:rPr lang="ru-RU" sz="3200" b="1" dirty="0"/>
              <a:t>Связь массивов и указателей</a:t>
            </a:r>
            <a:r>
              <a:rPr lang="en-US" sz="3200" b="1" dirty="0"/>
              <a:t> (</a:t>
            </a:r>
            <a:r>
              <a:rPr lang="ru-RU" sz="3200" b="1" dirty="0"/>
              <a:t>4</a:t>
            </a:r>
            <a:r>
              <a:rPr lang="en-US" sz="3200" b="1" dirty="0"/>
              <a:t>)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908720"/>
            <a:ext cx="820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5260358-F0BF-486C-BDB5-E78673D20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9" y="692696"/>
            <a:ext cx="9017117" cy="358511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EEC9E4B-D7B1-4D73-9AF0-C12D233C2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2475722"/>
            <a:ext cx="4785581" cy="417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9484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576064"/>
          </a:xfrm>
        </p:spPr>
        <p:txBody>
          <a:bodyPr>
            <a:noAutofit/>
          </a:bodyPr>
          <a:lstStyle/>
          <a:p>
            <a:r>
              <a:rPr lang="ru-RU" sz="3200" b="1" dirty="0"/>
              <a:t>Связь массивов и указателей</a:t>
            </a:r>
            <a:r>
              <a:rPr lang="en-US" sz="3200" b="1" dirty="0"/>
              <a:t> (</a:t>
            </a:r>
            <a:r>
              <a:rPr lang="ru-RU" sz="3200" b="1" dirty="0"/>
              <a:t>5</a:t>
            </a:r>
            <a:r>
              <a:rPr lang="en-US" sz="3200" b="1" dirty="0"/>
              <a:t>)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908720"/>
            <a:ext cx="820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A245CEB-9099-4CA4-86FC-F046ABCD6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704"/>
            <a:ext cx="9144000" cy="366267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0EA17D4-DE83-45F0-957B-849725163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089" y="2492896"/>
            <a:ext cx="4702912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9195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576064"/>
          </a:xfrm>
        </p:spPr>
        <p:txBody>
          <a:bodyPr>
            <a:noAutofit/>
          </a:bodyPr>
          <a:lstStyle/>
          <a:p>
            <a:r>
              <a:rPr lang="ru-RU" sz="3200" b="1" dirty="0"/>
              <a:t>Связь массивов и указателей</a:t>
            </a:r>
            <a:r>
              <a:rPr lang="en-US" sz="3200" b="1" dirty="0"/>
              <a:t> (</a:t>
            </a:r>
            <a:r>
              <a:rPr lang="ru-RU" sz="3200" b="1" dirty="0"/>
              <a:t>6</a:t>
            </a:r>
            <a:r>
              <a:rPr lang="en-US" sz="3200" b="1" dirty="0"/>
              <a:t>)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908720"/>
            <a:ext cx="820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91E832-937F-4BAC-9F25-A6602B4D4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712"/>
            <a:ext cx="9144000" cy="366951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0B467D6-ADE6-489C-A900-AE206AAE3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455" y="2276872"/>
            <a:ext cx="4815874" cy="437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904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576064"/>
          </a:xfrm>
        </p:spPr>
        <p:txBody>
          <a:bodyPr>
            <a:noAutofit/>
          </a:bodyPr>
          <a:lstStyle/>
          <a:p>
            <a:r>
              <a:rPr lang="ru-RU" sz="3200" b="1" dirty="0"/>
              <a:t>Связь массивов и указателей</a:t>
            </a:r>
            <a:r>
              <a:rPr lang="en-US" sz="3200" b="1" dirty="0"/>
              <a:t> (</a:t>
            </a:r>
            <a:r>
              <a:rPr lang="ru-RU" sz="3200" b="1" dirty="0"/>
              <a:t>7</a:t>
            </a:r>
            <a:r>
              <a:rPr lang="en-US" sz="3200" b="1" dirty="0"/>
              <a:t>)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908720"/>
            <a:ext cx="820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901DF1-1793-4005-8270-A55CE3719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720"/>
            <a:ext cx="9144000" cy="36593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22A6112-076B-493D-AC9E-AFD301ECE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587" y="2204865"/>
            <a:ext cx="5130881" cy="447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4322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576064"/>
          </a:xfrm>
        </p:spPr>
        <p:txBody>
          <a:bodyPr>
            <a:noAutofit/>
          </a:bodyPr>
          <a:lstStyle/>
          <a:p>
            <a:r>
              <a:rPr lang="ru-RU" sz="3200" b="1" dirty="0"/>
              <a:t>Связь массивов и указателей</a:t>
            </a:r>
            <a:r>
              <a:rPr lang="en-US" sz="3200" b="1" dirty="0"/>
              <a:t> (</a:t>
            </a:r>
            <a:r>
              <a:rPr lang="ru-RU" sz="3200" b="1" dirty="0"/>
              <a:t>8</a:t>
            </a:r>
            <a:r>
              <a:rPr lang="en-US" sz="3200" b="1" dirty="0"/>
              <a:t>)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908720"/>
            <a:ext cx="820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DA0308-6755-4A42-ACE5-684C98F9F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712"/>
            <a:ext cx="9144000" cy="36813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85C256-E386-43F9-B0A8-45E7D80DD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993" y="1916833"/>
            <a:ext cx="5259007" cy="464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768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576064"/>
          </a:xfrm>
        </p:spPr>
        <p:txBody>
          <a:bodyPr>
            <a:noAutofit/>
          </a:bodyPr>
          <a:lstStyle/>
          <a:p>
            <a:r>
              <a:rPr lang="ru-RU" sz="3200" b="1" dirty="0"/>
              <a:t>Связь массивов и указателей</a:t>
            </a:r>
            <a:r>
              <a:rPr lang="en-US" sz="3200" b="1" dirty="0"/>
              <a:t> (</a:t>
            </a:r>
            <a:r>
              <a:rPr lang="ru-RU" sz="3200" b="1" dirty="0"/>
              <a:t>9</a:t>
            </a:r>
            <a:r>
              <a:rPr lang="en-US" sz="3200" b="1" dirty="0"/>
              <a:t>)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908720"/>
            <a:ext cx="820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6765F6C-47C8-4B9F-BB18-A1743091C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712"/>
            <a:ext cx="9144000" cy="372031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1882C37-952E-4976-849B-41CC2254F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148" y="2060848"/>
            <a:ext cx="5314527" cy="469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180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576064"/>
          </a:xfrm>
        </p:spPr>
        <p:txBody>
          <a:bodyPr>
            <a:noAutofit/>
          </a:bodyPr>
          <a:lstStyle/>
          <a:p>
            <a:r>
              <a:rPr lang="ru-RU" sz="3200" b="1" dirty="0"/>
              <a:t>Массив</a:t>
            </a:r>
            <a:r>
              <a:rPr lang="en-US" sz="3200" b="1" dirty="0"/>
              <a:t> ar1</a:t>
            </a:r>
            <a:r>
              <a:rPr lang="ru-RU" sz="3200" b="1" dirty="0"/>
              <a:t> </a:t>
            </a:r>
            <a:endParaRPr lang="en-US" sz="32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908720"/>
            <a:ext cx="820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908720"/>
            <a:ext cx="86409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stdio.h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ar[5] = { 10, 20, 30, 40, 50 };</a:t>
            </a:r>
            <a:endParaRPr lang="en-US" sz="2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C278AC6-1980-46BC-A864-9C6D85989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941" y="2109049"/>
            <a:ext cx="7020272" cy="455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5994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576064"/>
          </a:xfrm>
        </p:spPr>
        <p:txBody>
          <a:bodyPr>
            <a:noAutofit/>
          </a:bodyPr>
          <a:lstStyle/>
          <a:p>
            <a:r>
              <a:rPr lang="ru-RU" sz="3200" b="1" dirty="0"/>
              <a:t>Вывод массива</a:t>
            </a:r>
            <a:endParaRPr lang="en-US" sz="32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908720"/>
            <a:ext cx="820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908720"/>
            <a:ext cx="86409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"\n"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n-NO" sz="1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800" dirty="0">
                <a:solidFill>
                  <a:srgbClr val="000000"/>
                </a:solidFill>
                <a:latin typeface="Consolas" panose="020B0609020204030204" pitchFamily="49" charset="0"/>
              </a:rPr>
              <a:t> (i = 0; i &lt; 5; i++)</a:t>
            </a:r>
          </a:p>
          <a:p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"%d 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]);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"\n"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28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73D0F24-071A-45E9-B3A3-BF6EA29E5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858" y="1052860"/>
            <a:ext cx="3329412" cy="174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35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Тип </a:t>
            </a:r>
            <a:r>
              <a:rPr lang="en-US" sz="3200" b="1" dirty="0"/>
              <a:t>char</a:t>
            </a:r>
            <a:r>
              <a:rPr lang="ru-RU" sz="3200" b="1" dirty="0"/>
              <a:t> (</a:t>
            </a:r>
            <a:r>
              <a:rPr lang="en-US" sz="3200" b="1" dirty="0"/>
              <a:t>4</a:t>
            </a:r>
            <a:r>
              <a:rPr lang="ru-RU" sz="3200" b="1" dirty="0"/>
              <a:t>)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signed char = [-128  .. +127]</a:t>
            </a:r>
            <a:endParaRPr lang="ru-RU" sz="2400" b="1" dirty="0"/>
          </a:p>
          <a:p>
            <a:r>
              <a:rPr lang="en-US" sz="2400" dirty="0"/>
              <a:t>#include &lt;</a:t>
            </a:r>
            <a:r>
              <a:rPr lang="en-US" sz="2400" dirty="0" err="1"/>
              <a:t>stdio.h</a:t>
            </a:r>
            <a:r>
              <a:rPr lang="en-US" sz="2400" dirty="0"/>
              <a:t>&gt;</a:t>
            </a:r>
          </a:p>
          <a:p>
            <a:endParaRPr lang="en-US" sz="2400" dirty="0"/>
          </a:p>
          <a:p>
            <a:r>
              <a:rPr lang="en-US" sz="2400" dirty="0"/>
              <a:t>void main() {</a:t>
            </a:r>
          </a:p>
          <a:p>
            <a:endParaRPr lang="en-US" sz="2400" dirty="0"/>
          </a:p>
          <a:p>
            <a:r>
              <a:rPr lang="en-US" sz="2400" dirty="0"/>
              <a:t>	signed char </a:t>
            </a:r>
            <a:r>
              <a:rPr lang="en-US" sz="2400" dirty="0" err="1"/>
              <a:t>ch</a:t>
            </a:r>
            <a:r>
              <a:rPr lang="en-US" sz="2400" dirty="0"/>
              <a:t> = -128;</a:t>
            </a:r>
          </a:p>
          <a:p>
            <a:endParaRPr lang="en-US" sz="2400" dirty="0"/>
          </a:p>
          <a:p>
            <a:r>
              <a:rPr lang="en-US" sz="2400" dirty="0"/>
              <a:t>	while (</a:t>
            </a:r>
            <a:r>
              <a:rPr lang="en-US" sz="2400" dirty="0" err="1"/>
              <a:t>ch</a:t>
            </a:r>
            <a:r>
              <a:rPr lang="en-US" sz="2400" dirty="0"/>
              <a:t> &lt; 127) {</a:t>
            </a:r>
          </a:p>
          <a:p>
            <a:r>
              <a:rPr lang="en-US" sz="2400" dirty="0"/>
              <a:t>		</a:t>
            </a:r>
            <a:r>
              <a:rPr lang="en-US" sz="2400" dirty="0" err="1"/>
              <a:t>printf</a:t>
            </a:r>
            <a:r>
              <a:rPr lang="en-US" sz="2400" dirty="0"/>
              <a:t>("%c ", </a:t>
            </a:r>
            <a:r>
              <a:rPr lang="en-US" sz="2400" dirty="0" err="1"/>
              <a:t>ch</a:t>
            </a:r>
            <a:r>
              <a:rPr lang="en-US" sz="2400" dirty="0"/>
              <a:t>);</a:t>
            </a:r>
          </a:p>
          <a:p>
            <a:r>
              <a:rPr lang="en-US" sz="2400" dirty="0"/>
              <a:t>		</a:t>
            </a:r>
            <a:r>
              <a:rPr lang="en-US" sz="2400" dirty="0" err="1"/>
              <a:t>ch</a:t>
            </a:r>
            <a:r>
              <a:rPr lang="en-US" sz="2400" dirty="0"/>
              <a:t>++;</a:t>
            </a:r>
          </a:p>
          <a:p>
            <a:r>
              <a:rPr lang="en-US" sz="2400" dirty="0"/>
              <a:t>	}</a:t>
            </a:r>
          </a:p>
          <a:p>
            <a:r>
              <a:rPr lang="en-US" sz="2400" dirty="0"/>
              <a:t>}</a:t>
            </a:r>
            <a:endParaRPr lang="ru-RU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995" y="4221088"/>
            <a:ext cx="5189505" cy="263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" y="5289018"/>
            <a:ext cx="9259788" cy="1380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34149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576064"/>
          </a:xfrm>
        </p:spPr>
        <p:txBody>
          <a:bodyPr>
            <a:noAutofit/>
          </a:bodyPr>
          <a:lstStyle/>
          <a:p>
            <a:r>
              <a:rPr lang="ru-RU" sz="3200" b="1" dirty="0"/>
              <a:t>Вывод массива при помощи указателей</a:t>
            </a:r>
            <a:endParaRPr lang="en-US" sz="32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908720"/>
            <a:ext cx="820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37841" y="935509"/>
            <a:ext cx="86409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* p;   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p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n-NO" sz="1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800" dirty="0">
                <a:solidFill>
                  <a:srgbClr val="000000"/>
                </a:solidFill>
                <a:latin typeface="Consolas" panose="020B0609020204030204" pitchFamily="49" charset="0"/>
              </a:rPr>
              <a:t> (i = 0; i &lt; 5; i++)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"%d 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*(p +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"\n"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2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B8037CE-A90A-40DD-8022-A0F6795AE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831004"/>
            <a:ext cx="2630126" cy="168392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843FDEF-C7F8-49F4-8834-51B2D85A1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916" y="2771312"/>
            <a:ext cx="6228184" cy="394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38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576064"/>
          </a:xfrm>
        </p:spPr>
        <p:txBody>
          <a:bodyPr>
            <a:noAutofit/>
          </a:bodyPr>
          <a:lstStyle/>
          <a:p>
            <a:r>
              <a:rPr lang="ru-RU" sz="3200" b="1" dirty="0"/>
              <a:t>Вывод массива при помощи указателей</a:t>
            </a:r>
            <a:r>
              <a:rPr lang="en-US" sz="3200" b="1" dirty="0"/>
              <a:t> (v 2)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908720"/>
            <a:ext cx="820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908720"/>
            <a:ext cx="86409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* p1;</a:t>
            </a:r>
          </a:p>
          <a:p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p1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n-NO" sz="1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800" dirty="0">
                <a:solidFill>
                  <a:srgbClr val="000000"/>
                </a:solidFill>
                <a:latin typeface="Consolas" panose="020B0609020204030204" pitchFamily="49" charset="0"/>
              </a:rPr>
              <a:t> (i = 0; i &lt; 5; i++)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"%d 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*(p1++));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"\n"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28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F01F274-2DA8-4A9E-8677-5CCB9792A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719735"/>
            <a:ext cx="1817948" cy="162216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BDD7564-AD72-48CB-BC8A-6F4E200CE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168" y="2846154"/>
            <a:ext cx="6012160" cy="384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5870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576064"/>
          </a:xfrm>
        </p:spPr>
        <p:txBody>
          <a:bodyPr>
            <a:noAutofit/>
          </a:bodyPr>
          <a:lstStyle/>
          <a:p>
            <a:r>
              <a:rPr lang="ru-RU" sz="3200" b="1" dirty="0"/>
              <a:t>Вывод массива при помощи указателей</a:t>
            </a:r>
            <a:r>
              <a:rPr lang="en-US" sz="3200" b="1" dirty="0"/>
              <a:t> (v 3)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908720"/>
            <a:ext cx="820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908720"/>
            <a:ext cx="86409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p1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(p1 -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&lt; 5)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"%d 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*(p1++));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"\n"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2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CA3CEEC-BBB9-4949-9A14-38D4CDA3C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685302"/>
            <a:ext cx="1584176" cy="166511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9182FF6-17E9-4C3C-9A44-FC0989BE7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2737844"/>
            <a:ext cx="5777477" cy="396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0210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576064"/>
          </a:xfrm>
        </p:spPr>
        <p:txBody>
          <a:bodyPr>
            <a:noAutofit/>
          </a:bodyPr>
          <a:lstStyle/>
          <a:p>
            <a:r>
              <a:rPr lang="ru-RU" sz="3200" b="1" dirty="0"/>
              <a:t>Нечто особое</a:t>
            </a:r>
            <a:endParaRPr lang="en-US" sz="32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908720"/>
            <a:ext cx="820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908720"/>
            <a:ext cx="86409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"!!!!\n"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p1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+ 4;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(p1 &gt;=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"%d 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*(p1--));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"\n"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28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0F51BBC-2F30-4CDC-9E48-876667298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471" y="513963"/>
            <a:ext cx="1682093" cy="197893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42B192E-E221-4E0B-A610-EF336C922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2801785"/>
            <a:ext cx="6048672" cy="384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30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576064"/>
          </a:xfrm>
        </p:spPr>
        <p:txBody>
          <a:bodyPr>
            <a:noAutofit/>
          </a:bodyPr>
          <a:lstStyle/>
          <a:p>
            <a:r>
              <a:rPr lang="ru-RU" sz="3200" b="1" dirty="0"/>
              <a:t>Нечто совсем особое</a:t>
            </a:r>
            <a:endParaRPr lang="en-US" sz="32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908720"/>
            <a:ext cx="820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908720"/>
            <a:ext cx="86409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"\n"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n-NO" sz="1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800" dirty="0">
                <a:solidFill>
                  <a:srgbClr val="000000"/>
                </a:solidFill>
                <a:latin typeface="Consolas" panose="020B0609020204030204" pitchFamily="49" charset="0"/>
              </a:rPr>
              <a:t> (i = 0; i &lt; 5; i++)</a:t>
            </a:r>
          </a:p>
          <a:p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"%d 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]);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"\n"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2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80068C-CB56-451A-9DA7-7A48B73A3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446" y="276090"/>
            <a:ext cx="1440160" cy="2116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B20895C-FC0D-4E99-8A56-340144213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79" y="2516458"/>
            <a:ext cx="5584573" cy="422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0887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576064"/>
          </a:xfrm>
        </p:spPr>
        <p:txBody>
          <a:bodyPr>
            <a:noAutofit/>
          </a:bodyPr>
          <a:lstStyle/>
          <a:p>
            <a:r>
              <a:rPr lang="ru-RU" sz="3200" b="1" dirty="0"/>
              <a:t>Нечто совсем особое</a:t>
            </a:r>
            <a:endParaRPr lang="en-US" sz="32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908720"/>
            <a:ext cx="820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908720"/>
            <a:ext cx="86409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"\n"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n-NO" sz="1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800" dirty="0">
                <a:solidFill>
                  <a:srgbClr val="000000"/>
                </a:solidFill>
                <a:latin typeface="Consolas" panose="020B0609020204030204" pitchFamily="49" charset="0"/>
              </a:rPr>
              <a:t> (i = 0; i &lt; 5; i++)</a:t>
            </a:r>
          </a:p>
          <a:p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"%d 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]);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"\n"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2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80068C-CB56-451A-9DA7-7A48B73A3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446" y="276090"/>
            <a:ext cx="1440160" cy="2116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C7E66C-D497-420E-ACE3-2FC857B04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03" y="3068960"/>
            <a:ext cx="8567794" cy="245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082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576064"/>
          </a:xfrm>
        </p:spPr>
        <p:txBody>
          <a:bodyPr>
            <a:noAutofit/>
          </a:bodyPr>
          <a:lstStyle/>
          <a:p>
            <a:r>
              <a:rPr lang="ru-RU" sz="3200" b="1" dirty="0"/>
              <a:t>Массивы и указатели – еще раз</a:t>
            </a:r>
            <a:endParaRPr lang="en-US" sz="32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908720"/>
            <a:ext cx="820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F855643-E8C0-415E-B0AF-95C49765B48E}"/>
              </a:ext>
            </a:extLst>
          </p:cNvPr>
          <p:cNvSpPr/>
          <p:nvPr/>
        </p:nvSpPr>
        <p:spPr>
          <a:xfrm>
            <a:off x="323528" y="908720"/>
            <a:ext cx="864096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ru-RU" sz="2200" dirty="0">
                <a:solidFill>
                  <a:srgbClr val="000000"/>
                </a:solidFill>
                <a:latin typeface="Consolas" panose="020B0609020204030204" pitchFamily="49" charset="0"/>
              </a:rPr>
              <a:t> a[8] = {0, 1, 2, 3, 4, 5, 6, 7}; </a:t>
            </a:r>
          </a:p>
          <a:p>
            <a:endParaRPr lang="ru-RU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a </a:t>
            </a:r>
            <a:r>
              <a:rPr lang="ru-RU" sz="2200" dirty="0">
                <a:solidFill>
                  <a:srgbClr val="000000"/>
                </a:solidFill>
                <a:latin typeface="Consolas" panose="020B0609020204030204" pitchFamily="49" charset="0"/>
              </a:rPr>
              <a:t>≡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&amp;a[0]</a:t>
            </a:r>
          </a:p>
          <a:p>
            <a:endParaRPr lang="en-US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a + 1 </a:t>
            </a:r>
            <a:r>
              <a:rPr lang="ru-RU" sz="2200" dirty="0">
                <a:solidFill>
                  <a:srgbClr val="000000"/>
                </a:solidFill>
                <a:latin typeface="Consolas" panose="020B0609020204030204" pitchFamily="49" charset="0"/>
              </a:rPr>
              <a:t>≡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&amp;a[1] 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 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*(a + 1)</a:t>
            </a:r>
            <a:r>
              <a:rPr lang="ru-RU" sz="2200" dirty="0">
                <a:solidFill>
                  <a:srgbClr val="000000"/>
                </a:solidFill>
                <a:latin typeface="Consolas" panose="020B0609020204030204" pitchFamily="49" charset="0"/>
              </a:rPr>
              <a:t> ≡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a[1] </a:t>
            </a:r>
            <a:endParaRPr lang="en-US" sz="2200" dirty="0">
              <a:solidFill>
                <a:srgbClr val="000000"/>
              </a:solidFill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endParaRPr lang="en-US" sz="2200" dirty="0">
              <a:solidFill>
                <a:srgbClr val="000000"/>
              </a:solidFill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a + 1 </a:t>
            </a:r>
            <a:r>
              <a:rPr lang="ru-RU" sz="2200" dirty="0">
                <a:solidFill>
                  <a:srgbClr val="000000"/>
                </a:solidFill>
                <a:latin typeface="Consolas" panose="020B0609020204030204" pitchFamily="49" charset="0"/>
              </a:rPr>
              <a:t>≡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1 + a  a[1]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2200" dirty="0">
                <a:solidFill>
                  <a:srgbClr val="000000"/>
                </a:solidFill>
                <a:latin typeface="Consolas" panose="020B0609020204030204" pitchFamily="49" charset="0"/>
              </a:rPr>
              <a:t>≡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*(a + 1) </a:t>
            </a:r>
            <a:r>
              <a:rPr lang="ru-RU" sz="2200" dirty="0">
                <a:solidFill>
                  <a:srgbClr val="000000"/>
                </a:solidFill>
                <a:latin typeface="Consolas" panose="020B0609020204030204" pitchFamily="49" charset="0"/>
              </a:rPr>
              <a:t>≡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*(1 + a)</a:t>
            </a:r>
            <a:r>
              <a:rPr lang="ru-RU" sz="2200" dirty="0">
                <a:solidFill>
                  <a:srgbClr val="000000"/>
                </a:solidFill>
                <a:latin typeface="Consolas" panose="020B0609020204030204" pitchFamily="49" charset="0"/>
              </a:rPr>
              <a:t> ≡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1[a]</a:t>
            </a:r>
          </a:p>
          <a:p>
            <a:endParaRPr lang="en-US" sz="2200" dirty="0">
              <a:solidFill>
                <a:srgbClr val="000000"/>
              </a:solidFill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a +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2200" dirty="0">
                <a:solidFill>
                  <a:srgbClr val="000000"/>
                </a:solidFill>
                <a:latin typeface="Consolas" panose="020B0609020204030204" pitchFamily="49" charset="0"/>
              </a:rPr>
              <a:t>≡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&amp;a[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 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*(a +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ru-RU" sz="2200" dirty="0">
                <a:solidFill>
                  <a:srgbClr val="000000"/>
                </a:solidFill>
                <a:latin typeface="Consolas" panose="020B0609020204030204" pitchFamily="49" charset="0"/>
              </a:rPr>
              <a:t> ≡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a[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endParaRPr lang="en-US" sz="2200" dirty="0">
              <a:solidFill>
                <a:srgbClr val="000000"/>
              </a:solidFill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endParaRPr lang="en-US" sz="2200" dirty="0">
              <a:solidFill>
                <a:srgbClr val="000000"/>
              </a:solidFill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a +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2200" dirty="0">
                <a:solidFill>
                  <a:srgbClr val="000000"/>
                </a:solidFill>
                <a:latin typeface="Consolas" panose="020B0609020204030204" pitchFamily="49" charset="0"/>
              </a:rPr>
              <a:t>≡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i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+ a  a[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i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]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2200" dirty="0">
                <a:solidFill>
                  <a:srgbClr val="000000"/>
                </a:solidFill>
                <a:latin typeface="Consolas" panose="020B0609020204030204" pitchFamily="49" charset="0"/>
              </a:rPr>
              <a:t>≡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*(a +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i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) </a:t>
            </a:r>
            <a:r>
              <a:rPr lang="ru-RU" sz="2200" dirty="0">
                <a:solidFill>
                  <a:srgbClr val="000000"/>
                </a:solidFill>
                <a:latin typeface="Consolas" panose="020B0609020204030204" pitchFamily="49" charset="0"/>
              </a:rPr>
              <a:t>≡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*(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i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+ a)</a:t>
            </a:r>
            <a:r>
              <a:rPr lang="ru-RU" sz="2200" dirty="0">
                <a:solidFill>
                  <a:srgbClr val="000000"/>
                </a:solidFill>
                <a:latin typeface="Consolas" panose="020B0609020204030204" pitchFamily="49" charset="0"/>
              </a:rPr>
              <a:t> ≡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[a]</a:t>
            </a:r>
          </a:p>
          <a:p>
            <a:endParaRPr lang="en-US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2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3306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576064"/>
          </a:xfrm>
        </p:spPr>
        <p:txBody>
          <a:bodyPr>
            <a:noAutofit/>
          </a:bodyPr>
          <a:lstStyle/>
          <a:p>
            <a:r>
              <a:rPr lang="ru-RU" sz="3200" b="1" dirty="0"/>
              <a:t>Операции над указателями</a:t>
            </a:r>
            <a:endParaRPr lang="en-US" sz="32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908720"/>
            <a:ext cx="820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F855643-E8C0-415E-B0AF-95C49765B48E}"/>
              </a:ext>
            </a:extLst>
          </p:cNvPr>
          <p:cNvSpPr/>
          <p:nvPr/>
        </p:nvSpPr>
        <p:spPr>
          <a:xfrm>
            <a:off x="179512" y="908720"/>
            <a:ext cx="878497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stdio.h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a[8] = {10, 20, 30, 40, 50, 60, 70, 80};</a:t>
            </a:r>
          </a:p>
          <a:p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* p1 = &amp;a[1];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* p2 = &amp;a[7];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ru-RU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* p3 = p1 + 2;   </a:t>
            </a:r>
            <a:r>
              <a:rPr lang="ru-RU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//1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:</a:t>
            </a:r>
            <a:r>
              <a:rPr lang="ru-RU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 К указателю добавляем целое число</a:t>
            </a:r>
            <a:endParaRPr lang="ru-RU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ru-RU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* p4 = p2 - 3;   </a:t>
            </a:r>
            <a:r>
              <a:rPr lang="ru-RU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2:</a:t>
            </a:r>
            <a:r>
              <a:rPr lang="ru-RU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 Из указателя вычитаем целое число</a:t>
            </a:r>
            <a:endParaRPr lang="ru-RU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ru-RU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d = p2 - p1;   </a:t>
            </a:r>
            <a:r>
              <a:rPr lang="ru-RU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3:</a:t>
            </a:r>
            <a:r>
              <a:rPr lang="ru-RU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 Из одного указателя вычитаем другой</a:t>
            </a:r>
          </a:p>
          <a:p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"%d %d %d %d %d"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*p1, *p2, *p3, *p4, d);</a:t>
            </a:r>
          </a:p>
          <a:p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6923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Что можно почитать про «Указатели и массивы»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764704"/>
            <a:ext cx="85506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r>
              <a:rPr lang="ru-RU" b="1" i="0" dirty="0">
                <a:solidFill>
                  <a:srgbClr val="000000"/>
                </a:solidFill>
                <a:effectLst/>
                <a:latin typeface="Istok"/>
              </a:rPr>
              <a:t>Курс Лекций по Языку Си. Указатели и массивы</a:t>
            </a:r>
            <a:r>
              <a:rPr lang="en-US" b="1" i="0" dirty="0">
                <a:solidFill>
                  <a:srgbClr val="000000"/>
                </a:solidFill>
                <a:effectLst/>
                <a:latin typeface="Istok"/>
              </a:rPr>
              <a:t> - </a:t>
            </a:r>
            <a:r>
              <a:rPr lang="en-US" dirty="0">
                <a:hlinkClick r:id="rId2"/>
              </a:rPr>
              <a:t>https://learnc.info/c/arrays_vs_pointers.html</a:t>
            </a:r>
            <a:r>
              <a:rPr lang="en-US" dirty="0"/>
              <a:t> 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pPr algn="l"/>
            <a: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Язык программирования Си. Глава 5. Указатели и массивы </a:t>
            </a:r>
            <a:r>
              <a:rPr lang="ru-RU" b="1" dirty="0">
                <a:solidFill>
                  <a:srgbClr val="000000"/>
                </a:solidFill>
                <a:latin typeface="Istok"/>
              </a:rPr>
              <a:t>- </a:t>
            </a:r>
            <a:r>
              <a:rPr lang="en-US" b="1" dirty="0">
                <a:solidFill>
                  <a:srgbClr val="000000"/>
                </a:solidFill>
                <a:latin typeface="Istok"/>
                <a:hlinkClick r:id="rId3"/>
              </a:rPr>
              <a:t>https://cpp.com.ru/kr_cbook/ch5kr.html</a:t>
            </a:r>
            <a:r>
              <a:rPr lang="ru-RU" b="1" dirty="0">
                <a:solidFill>
                  <a:srgbClr val="000000"/>
                </a:solidFill>
                <a:latin typeface="Istok"/>
              </a:rPr>
              <a:t> 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18814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07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Тип </a:t>
            </a:r>
            <a:r>
              <a:rPr lang="en-US" sz="3200" b="1" dirty="0"/>
              <a:t>char</a:t>
            </a:r>
            <a:r>
              <a:rPr lang="ru-RU" sz="3200" b="1" dirty="0"/>
              <a:t> (</a:t>
            </a:r>
            <a:r>
              <a:rPr lang="en-US" sz="3200" b="1" dirty="0"/>
              <a:t>5</a:t>
            </a:r>
            <a:r>
              <a:rPr lang="ru-RU" sz="3200" b="1" dirty="0"/>
              <a:t>)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580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/>
              <a:t>Загадка:</a:t>
            </a:r>
          </a:p>
          <a:p>
            <a:endParaRPr lang="ru-RU" sz="3200" b="1" dirty="0"/>
          </a:p>
          <a:p>
            <a:r>
              <a:rPr lang="ru-RU" sz="3200" b="1" dirty="0"/>
              <a:t>Тип </a:t>
            </a:r>
            <a:r>
              <a:rPr lang="en-US" sz="3200" b="1" dirty="0"/>
              <a:t>char == signed char </a:t>
            </a:r>
          </a:p>
          <a:p>
            <a:endParaRPr lang="en-US" sz="3200" b="1" dirty="0"/>
          </a:p>
          <a:p>
            <a:r>
              <a:rPr lang="ru-RU" sz="3200" b="1" dirty="0"/>
              <a:t>ИЛИ</a:t>
            </a:r>
          </a:p>
          <a:p>
            <a:endParaRPr lang="ru-RU" sz="3200" b="1" dirty="0"/>
          </a:p>
          <a:p>
            <a:r>
              <a:rPr lang="ru-RU" sz="3200" b="1" dirty="0"/>
              <a:t>Тип </a:t>
            </a:r>
            <a:r>
              <a:rPr lang="en-US" sz="3200" b="1" dirty="0"/>
              <a:t>char == unsigned char </a:t>
            </a:r>
            <a:endParaRPr lang="ru-RU" sz="3200" b="1" dirty="0"/>
          </a:p>
          <a:p>
            <a:endParaRPr lang="ru-RU" sz="3200" b="1" dirty="0"/>
          </a:p>
          <a:p>
            <a:r>
              <a:rPr lang="en-US" sz="11500" b="1" dirty="0"/>
              <a:t>?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6847504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270892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sz="4000" b="1" dirty="0"/>
              <a:t>Использование указателей при обработке строк</a:t>
            </a:r>
          </a:p>
        </p:txBody>
      </p:sp>
    </p:spTree>
    <p:extLst>
      <p:ext uri="{BB962C8B-B14F-4D97-AF65-F5344CB8AC3E}">
        <p14:creationId xmlns:p14="http://schemas.microsoft.com/office/powerpoint/2010/main" val="1434815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576064"/>
          </a:xfrm>
        </p:spPr>
        <p:txBody>
          <a:bodyPr>
            <a:noAutofit/>
          </a:bodyPr>
          <a:lstStyle/>
          <a:p>
            <a:r>
              <a:rPr lang="ru-RU" sz="3200" b="1" dirty="0"/>
              <a:t>Собственная реализация </a:t>
            </a:r>
            <a:r>
              <a:rPr lang="en-US" sz="3200" b="1" dirty="0" err="1"/>
              <a:t>strlen</a:t>
            </a:r>
            <a:r>
              <a:rPr lang="ru-RU" sz="3200" b="1" dirty="0"/>
              <a:t> </a:t>
            </a:r>
            <a:r>
              <a:rPr lang="en-US" sz="3200" b="1" dirty="0"/>
              <a:t>v2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908720"/>
            <a:ext cx="820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908720"/>
            <a:ext cx="86409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strlen_my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 p =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(*p++);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 -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- 1;</a:t>
            </a: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CBF092-D80E-4E87-8D78-0D95FDD525C5}"/>
              </a:ext>
            </a:extLst>
          </p:cNvPr>
          <p:cNvSpPr txBox="1"/>
          <p:nvPr/>
        </p:nvSpPr>
        <p:spPr>
          <a:xfrm>
            <a:off x="3059832" y="3217044"/>
            <a:ext cx="5364088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void main() {</a:t>
            </a:r>
          </a:p>
          <a:p>
            <a:r>
              <a:rPr lang="en-US" sz="2000" dirty="0"/>
              <a:t>	char s[10] = "Hi!";</a:t>
            </a:r>
          </a:p>
          <a:p>
            <a:r>
              <a:rPr lang="en-US" sz="2000" b="1" dirty="0"/>
              <a:t>	</a:t>
            </a:r>
            <a:r>
              <a:rPr lang="en-US" sz="2000" dirty="0" err="1"/>
              <a:t>printf</a:t>
            </a:r>
            <a:r>
              <a:rPr lang="en-US" sz="2000" dirty="0"/>
              <a:t>("</a:t>
            </a:r>
            <a:r>
              <a:rPr lang="en-US" sz="2000" dirty="0" err="1"/>
              <a:t>len</a:t>
            </a:r>
            <a:r>
              <a:rPr lang="en-US" sz="2000" dirty="0"/>
              <a:t> = %d\n", </a:t>
            </a:r>
            <a:r>
              <a:rPr lang="en-US" sz="2000" b="1" dirty="0" err="1"/>
              <a:t>strlen</a:t>
            </a:r>
            <a:r>
              <a:rPr lang="ru-RU" sz="2000" b="1" dirty="0"/>
              <a:t>_</a:t>
            </a:r>
            <a:r>
              <a:rPr lang="en-US" sz="2000" b="1" dirty="0"/>
              <a:t>my(s)</a:t>
            </a:r>
            <a:r>
              <a:rPr lang="en-US" sz="2000" dirty="0"/>
              <a:t>);</a:t>
            </a:r>
          </a:p>
          <a:p>
            <a:endParaRPr lang="en-US" sz="2000" dirty="0"/>
          </a:p>
          <a:p>
            <a:r>
              <a:rPr lang="en-US" sz="2000" dirty="0"/>
              <a:t>	s[3] = ' '; s[4] = '\0';</a:t>
            </a:r>
          </a:p>
          <a:p>
            <a:r>
              <a:rPr lang="en-US" sz="2000" b="1" dirty="0"/>
              <a:t>	</a:t>
            </a:r>
            <a:r>
              <a:rPr lang="en-US" sz="2000" dirty="0" err="1"/>
              <a:t>printf</a:t>
            </a:r>
            <a:r>
              <a:rPr lang="en-US" sz="2000" dirty="0"/>
              <a:t>("</a:t>
            </a:r>
            <a:r>
              <a:rPr lang="en-US" sz="2000" dirty="0" err="1"/>
              <a:t>len</a:t>
            </a:r>
            <a:r>
              <a:rPr lang="en-US" sz="2000" dirty="0"/>
              <a:t> = %d\n", </a:t>
            </a:r>
            <a:r>
              <a:rPr lang="en-US" sz="2000" b="1" dirty="0" err="1"/>
              <a:t>strlen</a:t>
            </a:r>
            <a:r>
              <a:rPr lang="ru-RU" sz="2000" b="1" dirty="0"/>
              <a:t>_</a:t>
            </a:r>
            <a:r>
              <a:rPr lang="en-US" sz="2000" b="1" dirty="0"/>
              <a:t>my(s)</a:t>
            </a:r>
            <a:r>
              <a:rPr lang="en-US" sz="2000" dirty="0"/>
              <a:t>);</a:t>
            </a:r>
          </a:p>
          <a:p>
            <a:endParaRPr lang="en-US" sz="2000" dirty="0"/>
          </a:p>
          <a:p>
            <a:r>
              <a:rPr lang="en-US" sz="2000" dirty="0"/>
              <a:t>	s[4] = 'W'; s[5] = 'o'; s[6] = 'r'; s[7] = 'l'; </a:t>
            </a:r>
          </a:p>
          <a:p>
            <a:r>
              <a:rPr lang="en-US" sz="2000" dirty="0"/>
              <a:t>	s[8] = 'd'; s[9] = '\0';</a:t>
            </a:r>
          </a:p>
          <a:p>
            <a:r>
              <a:rPr lang="en-US" sz="2000" b="1" dirty="0"/>
              <a:t>	</a:t>
            </a:r>
            <a:r>
              <a:rPr lang="en-US" sz="2000" dirty="0" err="1"/>
              <a:t>printf</a:t>
            </a:r>
            <a:r>
              <a:rPr lang="en-US" sz="2000" dirty="0"/>
              <a:t>("</a:t>
            </a:r>
            <a:r>
              <a:rPr lang="en-US" sz="2000" dirty="0" err="1"/>
              <a:t>len</a:t>
            </a:r>
            <a:r>
              <a:rPr lang="en-US" sz="2000" dirty="0"/>
              <a:t> = %d\n", </a:t>
            </a:r>
            <a:r>
              <a:rPr lang="en-US" sz="2000" b="1" dirty="0" err="1"/>
              <a:t>strlen</a:t>
            </a:r>
            <a:r>
              <a:rPr lang="ru-RU" sz="2000" b="1" dirty="0"/>
              <a:t>_</a:t>
            </a:r>
            <a:r>
              <a:rPr lang="en-US" sz="2000" b="1" dirty="0"/>
              <a:t>my(s)</a:t>
            </a:r>
            <a:r>
              <a:rPr lang="en-US" sz="2000" dirty="0"/>
              <a:t>);</a:t>
            </a:r>
          </a:p>
          <a:p>
            <a:r>
              <a:rPr lang="en-US" sz="2000" dirty="0"/>
              <a:t>}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4585496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576064"/>
          </a:xfrm>
        </p:spPr>
        <p:txBody>
          <a:bodyPr>
            <a:noAutofit/>
          </a:bodyPr>
          <a:lstStyle/>
          <a:p>
            <a:r>
              <a:rPr lang="ru-RU" sz="3200" b="1" dirty="0"/>
              <a:t>Собственная реализация </a:t>
            </a:r>
            <a:r>
              <a:rPr lang="en-US" sz="3200" b="1" dirty="0" err="1"/>
              <a:t>strlen</a:t>
            </a:r>
            <a:r>
              <a:rPr lang="ru-RU" sz="3200" b="1" dirty="0"/>
              <a:t> </a:t>
            </a:r>
            <a:r>
              <a:rPr lang="en-US" sz="3200" b="1" dirty="0"/>
              <a:t>v2</a:t>
            </a:r>
            <a:r>
              <a:rPr lang="ru-RU" sz="3200" b="1" dirty="0"/>
              <a:t> (2)</a:t>
            </a:r>
            <a:endParaRPr lang="en-US" sz="32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908720"/>
            <a:ext cx="820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908720"/>
            <a:ext cx="86409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strlen_my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 p =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(*p++);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 -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- 1;</a:t>
            </a: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CBF092-D80E-4E87-8D78-0D95FDD525C5}"/>
              </a:ext>
            </a:extLst>
          </p:cNvPr>
          <p:cNvSpPr txBox="1"/>
          <p:nvPr/>
        </p:nvSpPr>
        <p:spPr>
          <a:xfrm>
            <a:off x="3059832" y="3217044"/>
            <a:ext cx="536408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	char s[10] = "Hi!";</a:t>
            </a:r>
          </a:p>
          <a:p>
            <a:r>
              <a:rPr lang="en-US" sz="2000" b="1" dirty="0"/>
              <a:t>	</a:t>
            </a:r>
            <a:r>
              <a:rPr lang="en-US" sz="2000" dirty="0" err="1"/>
              <a:t>printf</a:t>
            </a:r>
            <a:r>
              <a:rPr lang="en-US" sz="2000" dirty="0"/>
              <a:t>("</a:t>
            </a:r>
            <a:r>
              <a:rPr lang="en-US" sz="2000" dirty="0" err="1"/>
              <a:t>len</a:t>
            </a:r>
            <a:r>
              <a:rPr lang="en-US" sz="2000" dirty="0"/>
              <a:t> = %d\n", </a:t>
            </a:r>
            <a:r>
              <a:rPr lang="en-US" sz="2000" b="1" dirty="0" err="1"/>
              <a:t>strlen</a:t>
            </a:r>
            <a:r>
              <a:rPr lang="ru-RU" sz="2000" b="1" dirty="0"/>
              <a:t>_</a:t>
            </a:r>
            <a:r>
              <a:rPr lang="en-US" sz="2000" b="1" dirty="0"/>
              <a:t>my(s)</a:t>
            </a:r>
            <a:r>
              <a:rPr lang="en-US" sz="2000" dirty="0"/>
              <a:t>);</a:t>
            </a:r>
          </a:p>
          <a:p>
            <a:endParaRPr lang="ru-RU" sz="2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C4DB9A7-AB78-4C44-8740-6050E7CB8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09120"/>
            <a:ext cx="9144000" cy="122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535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576064"/>
          </a:xfrm>
        </p:spPr>
        <p:txBody>
          <a:bodyPr>
            <a:noAutofit/>
          </a:bodyPr>
          <a:lstStyle/>
          <a:p>
            <a:r>
              <a:rPr lang="ru-RU" sz="3200" b="1" dirty="0"/>
              <a:t>Собственная реализация </a:t>
            </a:r>
            <a:r>
              <a:rPr lang="en-US" sz="3200" b="1" dirty="0" err="1"/>
              <a:t>strlen</a:t>
            </a:r>
            <a:r>
              <a:rPr lang="ru-RU" sz="3200" b="1" dirty="0"/>
              <a:t> </a:t>
            </a:r>
            <a:r>
              <a:rPr lang="en-US" sz="3200" b="1" dirty="0"/>
              <a:t>v2</a:t>
            </a:r>
            <a:r>
              <a:rPr lang="ru-RU" sz="3200" b="1" dirty="0"/>
              <a:t> (3)</a:t>
            </a:r>
            <a:endParaRPr lang="en-US" sz="32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908720"/>
            <a:ext cx="820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908720"/>
            <a:ext cx="86409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strlen_my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 p =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(*p++);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 -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- 1;</a:t>
            </a: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CBF092-D80E-4E87-8D78-0D95FDD525C5}"/>
              </a:ext>
            </a:extLst>
          </p:cNvPr>
          <p:cNvSpPr txBox="1"/>
          <p:nvPr/>
        </p:nvSpPr>
        <p:spPr>
          <a:xfrm>
            <a:off x="3059832" y="3217044"/>
            <a:ext cx="536408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	char s[10] = "Hi!";</a:t>
            </a:r>
          </a:p>
          <a:p>
            <a:r>
              <a:rPr lang="en-US" sz="2000" b="1" dirty="0"/>
              <a:t>	</a:t>
            </a:r>
            <a:r>
              <a:rPr lang="en-US" sz="2000" dirty="0"/>
              <a:t>s[3] = ' '; s[4] = '\0';</a:t>
            </a:r>
          </a:p>
          <a:p>
            <a:r>
              <a:rPr lang="en-US" sz="2000" b="1" dirty="0"/>
              <a:t>	</a:t>
            </a:r>
            <a:r>
              <a:rPr lang="en-US" sz="2000" dirty="0" err="1"/>
              <a:t>printf</a:t>
            </a:r>
            <a:r>
              <a:rPr lang="en-US" sz="2000" dirty="0"/>
              <a:t>("</a:t>
            </a:r>
            <a:r>
              <a:rPr lang="en-US" sz="2000" dirty="0" err="1"/>
              <a:t>len</a:t>
            </a:r>
            <a:r>
              <a:rPr lang="en-US" sz="2000" dirty="0"/>
              <a:t> = %d\n", </a:t>
            </a:r>
            <a:r>
              <a:rPr lang="en-US" sz="2000" b="1" dirty="0" err="1"/>
              <a:t>strlen</a:t>
            </a:r>
            <a:r>
              <a:rPr lang="ru-RU" sz="2000" b="1" dirty="0"/>
              <a:t>_</a:t>
            </a:r>
            <a:r>
              <a:rPr lang="en-US" sz="2000" b="1" dirty="0"/>
              <a:t>my(s)</a:t>
            </a:r>
            <a:r>
              <a:rPr lang="en-US" sz="2000" dirty="0"/>
              <a:t>);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67A7483-E36B-4AE8-9207-B8D61351B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6" y="4418546"/>
            <a:ext cx="9036496" cy="118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42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576064"/>
          </a:xfrm>
        </p:spPr>
        <p:txBody>
          <a:bodyPr>
            <a:noAutofit/>
          </a:bodyPr>
          <a:lstStyle/>
          <a:p>
            <a:r>
              <a:rPr lang="ru-RU" sz="3200" b="1" dirty="0"/>
              <a:t>Собственная реализация </a:t>
            </a:r>
            <a:r>
              <a:rPr lang="en-US" sz="3200" b="1" dirty="0" err="1"/>
              <a:t>strlen</a:t>
            </a:r>
            <a:r>
              <a:rPr lang="ru-RU" sz="3200" b="1" dirty="0"/>
              <a:t> </a:t>
            </a:r>
            <a:r>
              <a:rPr lang="en-US" sz="3200" b="1" dirty="0"/>
              <a:t>v2</a:t>
            </a:r>
            <a:r>
              <a:rPr lang="ru-RU" sz="3200" b="1" dirty="0"/>
              <a:t> (4)</a:t>
            </a:r>
            <a:endParaRPr lang="en-US" sz="32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908720"/>
            <a:ext cx="820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908720"/>
            <a:ext cx="86409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strlen_my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 p =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(*p++);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 -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- 1;</a:t>
            </a: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CBF092-D80E-4E87-8D78-0D95FDD525C5}"/>
              </a:ext>
            </a:extLst>
          </p:cNvPr>
          <p:cNvSpPr txBox="1"/>
          <p:nvPr/>
        </p:nvSpPr>
        <p:spPr>
          <a:xfrm>
            <a:off x="3059832" y="3217044"/>
            <a:ext cx="536408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	char s[10] = "Hi!";</a:t>
            </a:r>
          </a:p>
          <a:p>
            <a:r>
              <a:rPr lang="en-US" sz="2000" b="1" dirty="0"/>
              <a:t>	</a:t>
            </a:r>
            <a:r>
              <a:rPr lang="en-US" sz="2000" dirty="0"/>
              <a:t>s[3] = ' '; s[4] = '\0';</a:t>
            </a:r>
          </a:p>
          <a:p>
            <a:r>
              <a:rPr lang="en-US" sz="2000" b="1" dirty="0"/>
              <a:t>	</a:t>
            </a:r>
            <a:r>
              <a:rPr lang="en-US" sz="2000" dirty="0"/>
              <a:t>s[4] = 'W'; s[5] = 'o'; s[6] = 'r'; s[7] = 'l'; </a:t>
            </a:r>
          </a:p>
          <a:p>
            <a:r>
              <a:rPr lang="en-US" sz="2000" dirty="0"/>
              <a:t>	s[8] = 'd'; s[9] = '\0';</a:t>
            </a:r>
          </a:p>
          <a:p>
            <a:r>
              <a:rPr lang="en-US" sz="2000" b="1" dirty="0"/>
              <a:t>	</a:t>
            </a:r>
            <a:r>
              <a:rPr lang="en-US" sz="2000" dirty="0" err="1"/>
              <a:t>printf</a:t>
            </a:r>
            <a:r>
              <a:rPr lang="en-US" sz="2000" dirty="0"/>
              <a:t>("</a:t>
            </a:r>
            <a:r>
              <a:rPr lang="en-US" sz="2000" dirty="0" err="1"/>
              <a:t>len</a:t>
            </a:r>
            <a:r>
              <a:rPr lang="en-US" sz="2000" dirty="0"/>
              <a:t> = %d\n", </a:t>
            </a:r>
            <a:r>
              <a:rPr lang="en-US" sz="2000" b="1" dirty="0" err="1"/>
              <a:t>strlen</a:t>
            </a:r>
            <a:r>
              <a:rPr lang="ru-RU" sz="2000" b="1" dirty="0"/>
              <a:t>_</a:t>
            </a:r>
            <a:r>
              <a:rPr lang="en-US" sz="2000" b="1" dirty="0"/>
              <a:t>my(s)</a:t>
            </a:r>
            <a:r>
              <a:rPr lang="en-US" sz="2000" dirty="0"/>
              <a:t>);</a:t>
            </a:r>
          </a:p>
          <a:p>
            <a:endParaRPr lang="en-US" sz="2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3A0EC2A-CB17-4213-85E1-A59B82104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7" y="5337467"/>
            <a:ext cx="9036496" cy="120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9775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576064"/>
          </a:xfrm>
        </p:spPr>
        <p:txBody>
          <a:bodyPr>
            <a:noAutofit/>
          </a:bodyPr>
          <a:lstStyle/>
          <a:p>
            <a:r>
              <a:rPr lang="ru-RU" sz="3200" b="1" dirty="0"/>
              <a:t>Собственная реализация </a:t>
            </a:r>
            <a:r>
              <a:rPr lang="en-US" sz="3200" b="1" dirty="0" err="1"/>
              <a:t>strcpy</a:t>
            </a:r>
            <a:endParaRPr lang="en-US" sz="32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908720"/>
            <a:ext cx="820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908720"/>
            <a:ext cx="86409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strcpy_my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src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    </a:t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(*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++ = *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src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++);</a:t>
            </a: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AE0D4-2DB0-4DC7-9898-AD1C534FED6C}"/>
              </a:ext>
            </a:extLst>
          </p:cNvPr>
          <p:cNvSpPr txBox="1"/>
          <p:nvPr/>
        </p:nvSpPr>
        <p:spPr>
          <a:xfrm>
            <a:off x="1907704" y="3212976"/>
            <a:ext cx="622818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void main() {</a:t>
            </a:r>
          </a:p>
          <a:p>
            <a:r>
              <a:rPr lang="en-US" sz="2000" dirty="0"/>
              <a:t>	char </a:t>
            </a:r>
            <a:r>
              <a:rPr lang="en-US" sz="2000" dirty="0" err="1"/>
              <a:t>src</a:t>
            </a:r>
            <a:r>
              <a:rPr lang="en-US" sz="2000" dirty="0"/>
              <a:t>[] = "Button";</a:t>
            </a:r>
          </a:p>
          <a:p>
            <a:r>
              <a:rPr lang="en-US" sz="2000" dirty="0"/>
              <a:t>	char </a:t>
            </a:r>
            <a:r>
              <a:rPr lang="en-US" sz="2000" dirty="0" err="1"/>
              <a:t>dest</a:t>
            </a:r>
            <a:r>
              <a:rPr lang="en-US" sz="2000" dirty="0"/>
              <a:t>[10];	</a:t>
            </a:r>
          </a:p>
          <a:p>
            <a:r>
              <a:rPr lang="en-US" sz="2000" dirty="0"/>
              <a:t>	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printf</a:t>
            </a:r>
            <a:r>
              <a:rPr lang="en-US" sz="2000" dirty="0"/>
              <a:t>("</a:t>
            </a:r>
            <a:r>
              <a:rPr lang="en-US" sz="2000" dirty="0" err="1"/>
              <a:t>src</a:t>
            </a:r>
            <a:r>
              <a:rPr lang="en-US" sz="2000" dirty="0"/>
              <a:t> = %s, </a:t>
            </a:r>
            <a:r>
              <a:rPr lang="en-US" sz="2000" dirty="0" err="1"/>
              <a:t>dest</a:t>
            </a:r>
            <a:r>
              <a:rPr lang="en-US" sz="2000" dirty="0"/>
              <a:t> = %s\n", </a:t>
            </a:r>
            <a:r>
              <a:rPr lang="en-US" sz="2000" dirty="0" err="1"/>
              <a:t>src</a:t>
            </a:r>
            <a:r>
              <a:rPr lang="en-US" sz="2000" dirty="0"/>
              <a:t>, </a:t>
            </a:r>
            <a:r>
              <a:rPr lang="en-US" sz="2000" dirty="0" err="1"/>
              <a:t>dest</a:t>
            </a:r>
            <a:r>
              <a:rPr lang="en-US" sz="2000" dirty="0"/>
              <a:t>);</a:t>
            </a:r>
          </a:p>
          <a:p>
            <a:endParaRPr lang="en-US" sz="2000" dirty="0"/>
          </a:p>
          <a:p>
            <a:r>
              <a:rPr lang="en-US" sz="2000" dirty="0"/>
              <a:t>	</a:t>
            </a:r>
            <a:r>
              <a:rPr lang="en-US" sz="2000" b="1" dirty="0" err="1"/>
              <a:t>strcpy_my</a:t>
            </a:r>
            <a:r>
              <a:rPr lang="en-US" sz="2000" b="1" dirty="0"/>
              <a:t>(</a:t>
            </a:r>
            <a:r>
              <a:rPr lang="en-US" sz="2000" b="1" dirty="0" err="1"/>
              <a:t>dest</a:t>
            </a:r>
            <a:r>
              <a:rPr lang="en-US" sz="2000" b="1" dirty="0"/>
              <a:t>, </a:t>
            </a:r>
            <a:r>
              <a:rPr lang="en-US" sz="2000" b="1" dirty="0" err="1"/>
              <a:t>src</a:t>
            </a:r>
            <a:r>
              <a:rPr lang="en-US" sz="2000" b="1" dirty="0"/>
              <a:t>);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printf</a:t>
            </a:r>
            <a:r>
              <a:rPr lang="en-US" sz="2000" dirty="0"/>
              <a:t>("</a:t>
            </a:r>
            <a:r>
              <a:rPr lang="en-US" sz="2000" dirty="0" err="1"/>
              <a:t>src</a:t>
            </a:r>
            <a:r>
              <a:rPr lang="en-US" sz="2000" dirty="0"/>
              <a:t> = %s, </a:t>
            </a:r>
            <a:r>
              <a:rPr lang="en-US" sz="2000" dirty="0" err="1"/>
              <a:t>dest</a:t>
            </a:r>
            <a:r>
              <a:rPr lang="en-US" sz="2000" dirty="0"/>
              <a:t> = %s\n", </a:t>
            </a:r>
            <a:r>
              <a:rPr lang="en-US" sz="2000" dirty="0" err="1"/>
              <a:t>src</a:t>
            </a:r>
            <a:r>
              <a:rPr lang="en-US" sz="2000" dirty="0"/>
              <a:t>, </a:t>
            </a:r>
            <a:r>
              <a:rPr lang="en-US" sz="2000" dirty="0" err="1"/>
              <a:t>dest</a:t>
            </a:r>
            <a:r>
              <a:rPr lang="en-US" sz="2000" dirty="0"/>
              <a:t>)n;</a:t>
            </a:r>
          </a:p>
          <a:p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742975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576064"/>
          </a:xfrm>
        </p:spPr>
        <p:txBody>
          <a:bodyPr>
            <a:noAutofit/>
          </a:bodyPr>
          <a:lstStyle/>
          <a:p>
            <a:r>
              <a:rPr lang="ru-RU" sz="3200" b="1" dirty="0"/>
              <a:t>Собственная реализация </a:t>
            </a:r>
            <a:r>
              <a:rPr lang="en-US" sz="3200" b="1" dirty="0" err="1"/>
              <a:t>strcpy</a:t>
            </a:r>
            <a:r>
              <a:rPr lang="ru-RU" sz="3200" b="1" dirty="0"/>
              <a:t> (2)</a:t>
            </a:r>
            <a:endParaRPr lang="en-US" sz="32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908720"/>
            <a:ext cx="820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908720"/>
            <a:ext cx="86409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strcpy_my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src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    </a:t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(*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++ = *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src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++);</a:t>
            </a: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AE0D4-2DB0-4DC7-9898-AD1C534FED6C}"/>
              </a:ext>
            </a:extLst>
          </p:cNvPr>
          <p:cNvSpPr txBox="1"/>
          <p:nvPr/>
        </p:nvSpPr>
        <p:spPr>
          <a:xfrm>
            <a:off x="2267744" y="2564904"/>
            <a:ext cx="622818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	char </a:t>
            </a:r>
            <a:r>
              <a:rPr lang="en-US" sz="2000" dirty="0" err="1"/>
              <a:t>src</a:t>
            </a:r>
            <a:r>
              <a:rPr lang="en-US" sz="2000" dirty="0"/>
              <a:t>[] = "Button";</a:t>
            </a:r>
          </a:p>
          <a:p>
            <a:r>
              <a:rPr lang="en-US" sz="2000" dirty="0"/>
              <a:t>	char </a:t>
            </a:r>
            <a:r>
              <a:rPr lang="en-US" sz="2000" dirty="0" err="1"/>
              <a:t>dest</a:t>
            </a:r>
            <a:r>
              <a:rPr lang="en-US" sz="2000" dirty="0"/>
              <a:t>[10];	</a:t>
            </a:r>
            <a:endParaRPr lang="ru-RU" sz="2000" dirty="0"/>
          </a:p>
          <a:p>
            <a:r>
              <a:rPr lang="en-US" sz="2000" dirty="0"/>
              <a:t>	</a:t>
            </a:r>
          </a:p>
          <a:p>
            <a:r>
              <a:rPr lang="en-US" sz="2000" dirty="0"/>
              <a:t>	</a:t>
            </a:r>
            <a:r>
              <a:rPr lang="en-US" sz="2000" b="1" dirty="0" err="1"/>
              <a:t>strcpy_my</a:t>
            </a:r>
            <a:r>
              <a:rPr lang="en-US" sz="2000" b="1" dirty="0"/>
              <a:t>(</a:t>
            </a:r>
            <a:r>
              <a:rPr lang="en-US" sz="2000" b="1" dirty="0" err="1"/>
              <a:t>dest</a:t>
            </a:r>
            <a:r>
              <a:rPr lang="en-US" sz="2000" b="1" dirty="0"/>
              <a:t>, </a:t>
            </a:r>
            <a:r>
              <a:rPr lang="en-US" sz="2000" b="1" dirty="0" err="1"/>
              <a:t>src</a:t>
            </a:r>
            <a:r>
              <a:rPr lang="en-US" sz="2000" b="1" dirty="0"/>
              <a:t>);</a:t>
            </a:r>
          </a:p>
          <a:p>
            <a:r>
              <a:rPr lang="en-US" sz="2000" dirty="0"/>
              <a:t>	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0BE47A0-A41F-4A77-B1A5-DFD1F120A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90" y="4119338"/>
            <a:ext cx="8864248" cy="247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301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576064"/>
          </a:xfrm>
        </p:spPr>
        <p:txBody>
          <a:bodyPr>
            <a:noAutofit/>
          </a:bodyPr>
          <a:lstStyle/>
          <a:p>
            <a:r>
              <a:rPr lang="ru-RU" sz="3200" b="1" dirty="0"/>
              <a:t>Собственная реализация </a:t>
            </a:r>
            <a:r>
              <a:rPr lang="en-US" sz="3200" b="1" dirty="0" err="1"/>
              <a:t>strcat</a:t>
            </a:r>
            <a:endParaRPr lang="en-US" sz="32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908720"/>
            <a:ext cx="820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908720"/>
            <a:ext cx="86409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strcat_my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src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while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(*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while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(*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++ = *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src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++);</a:t>
            </a: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5E36EA-3FB3-44F4-9583-7F017C548FD5}"/>
              </a:ext>
            </a:extLst>
          </p:cNvPr>
          <p:cNvSpPr txBox="1"/>
          <p:nvPr/>
        </p:nvSpPr>
        <p:spPr>
          <a:xfrm>
            <a:off x="2123728" y="3063736"/>
            <a:ext cx="6588224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void main() {</a:t>
            </a:r>
          </a:p>
          <a:p>
            <a:r>
              <a:rPr lang="en-US" sz="2000" dirty="0"/>
              <a:t>	char </a:t>
            </a:r>
            <a:r>
              <a:rPr lang="en-US" sz="2000" dirty="0" err="1"/>
              <a:t>src</a:t>
            </a:r>
            <a:r>
              <a:rPr lang="en-US" sz="2000" dirty="0"/>
              <a:t>[] = "Button";</a:t>
            </a:r>
          </a:p>
          <a:p>
            <a:r>
              <a:rPr lang="en-US" sz="2000" dirty="0"/>
              <a:t>	char </a:t>
            </a:r>
            <a:r>
              <a:rPr lang="en-US" sz="2000" dirty="0" err="1"/>
              <a:t>dest</a:t>
            </a:r>
            <a:r>
              <a:rPr lang="en-US" sz="2000" dirty="0"/>
              <a:t>[10] = "&lt;&gt;";	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printf</a:t>
            </a:r>
            <a:r>
              <a:rPr lang="en-US" sz="2000" dirty="0"/>
              <a:t>("</a:t>
            </a:r>
            <a:r>
              <a:rPr lang="en-US" sz="2000" dirty="0" err="1"/>
              <a:t>src</a:t>
            </a:r>
            <a:r>
              <a:rPr lang="en-US" sz="2000" dirty="0"/>
              <a:t> = %s, </a:t>
            </a:r>
            <a:r>
              <a:rPr lang="en-US" sz="2000" dirty="0" err="1"/>
              <a:t>dest</a:t>
            </a:r>
            <a:r>
              <a:rPr lang="en-US" sz="2000" dirty="0"/>
              <a:t> = %s\n", </a:t>
            </a:r>
            <a:r>
              <a:rPr lang="en-US" sz="2000" dirty="0" err="1"/>
              <a:t>src</a:t>
            </a:r>
            <a:r>
              <a:rPr lang="en-US" sz="2000" dirty="0"/>
              <a:t>, </a:t>
            </a:r>
            <a:r>
              <a:rPr lang="en-US" sz="2000" dirty="0" err="1"/>
              <a:t>dest</a:t>
            </a:r>
            <a:r>
              <a:rPr lang="en-US" sz="2000" dirty="0"/>
              <a:t>);</a:t>
            </a:r>
          </a:p>
          <a:p>
            <a:endParaRPr lang="en-US" sz="2000" dirty="0"/>
          </a:p>
          <a:p>
            <a:r>
              <a:rPr lang="en-US" sz="2000" dirty="0"/>
              <a:t>	</a:t>
            </a:r>
            <a:r>
              <a:rPr lang="en-US" sz="2000" b="1" dirty="0" err="1"/>
              <a:t>strcat_my</a:t>
            </a:r>
            <a:r>
              <a:rPr lang="en-US" sz="2000" b="1" dirty="0"/>
              <a:t>(</a:t>
            </a:r>
            <a:r>
              <a:rPr lang="en-US" sz="2000" b="1" dirty="0" err="1"/>
              <a:t>dest</a:t>
            </a:r>
            <a:r>
              <a:rPr lang="en-US" sz="2000" b="1" dirty="0"/>
              <a:t>, </a:t>
            </a:r>
            <a:r>
              <a:rPr lang="en-US" sz="2000" b="1" dirty="0" err="1"/>
              <a:t>src</a:t>
            </a:r>
            <a:r>
              <a:rPr lang="en-US" sz="2000" b="1" dirty="0"/>
              <a:t>);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printf</a:t>
            </a:r>
            <a:r>
              <a:rPr lang="en-US" sz="2000" dirty="0"/>
              <a:t>("</a:t>
            </a:r>
            <a:r>
              <a:rPr lang="en-US" sz="2000" dirty="0" err="1"/>
              <a:t>src</a:t>
            </a:r>
            <a:r>
              <a:rPr lang="en-US" sz="2000" dirty="0"/>
              <a:t> = %s, </a:t>
            </a:r>
            <a:r>
              <a:rPr lang="en-US" sz="2000" dirty="0" err="1"/>
              <a:t>dest</a:t>
            </a:r>
            <a:r>
              <a:rPr lang="en-US" sz="2000" dirty="0"/>
              <a:t> = %s\n", </a:t>
            </a:r>
            <a:r>
              <a:rPr lang="en-US" sz="2000" dirty="0" err="1"/>
              <a:t>src</a:t>
            </a:r>
            <a:r>
              <a:rPr lang="en-US" sz="2000" dirty="0"/>
              <a:t>, </a:t>
            </a:r>
            <a:r>
              <a:rPr lang="en-US" sz="2000" dirty="0" err="1"/>
              <a:t>dest</a:t>
            </a:r>
            <a:r>
              <a:rPr lang="en-US" sz="2000" dirty="0"/>
              <a:t>);</a:t>
            </a:r>
          </a:p>
          <a:p>
            <a:endParaRPr lang="en-US" sz="2000" dirty="0"/>
          </a:p>
          <a:p>
            <a:r>
              <a:rPr lang="en-US" sz="2000" dirty="0"/>
              <a:t>	</a:t>
            </a:r>
            <a:r>
              <a:rPr lang="en-US" sz="2000" b="1" dirty="0" err="1"/>
              <a:t>strcat_my</a:t>
            </a:r>
            <a:r>
              <a:rPr lang="en-US" sz="2000" b="1" dirty="0"/>
              <a:t>(</a:t>
            </a:r>
            <a:r>
              <a:rPr lang="en-US" sz="2000" b="1" dirty="0" err="1"/>
              <a:t>dest</a:t>
            </a:r>
            <a:r>
              <a:rPr lang="en-US" sz="2000" b="1" dirty="0"/>
              <a:t>, "!");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printf</a:t>
            </a:r>
            <a:r>
              <a:rPr lang="en-US" sz="2000" dirty="0"/>
              <a:t>("</a:t>
            </a:r>
            <a:r>
              <a:rPr lang="en-US" sz="2000" dirty="0" err="1"/>
              <a:t>src</a:t>
            </a:r>
            <a:r>
              <a:rPr lang="en-US" sz="2000" dirty="0"/>
              <a:t> = %s, </a:t>
            </a:r>
            <a:r>
              <a:rPr lang="en-US" sz="2000" dirty="0" err="1"/>
              <a:t>dest</a:t>
            </a:r>
            <a:r>
              <a:rPr lang="en-US" sz="2000" dirty="0"/>
              <a:t> = %s\n", </a:t>
            </a:r>
            <a:r>
              <a:rPr lang="en-US" sz="2000" dirty="0" err="1"/>
              <a:t>src</a:t>
            </a:r>
            <a:r>
              <a:rPr lang="en-US" sz="2000" dirty="0"/>
              <a:t>, </a:t>
            </a:r>
            <a:r>
              <a:rPr lang="en-US" sz="2000" dirty="0" err="1"/>
              <a:t>dest</a:t>
            </a:r>
            <a:r>
              <a:rPr lang="en-US" sz="2000" dirty="0"/>
              <a:t>);	</a:t>
            </a:r>
          </a:p>
          <a:p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62161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576064"/>
          </a:xfrm>
        </p:spPr>
        <p:txBody>
          <a:bodyPr>
            <a:noAutofit/>
          </a:bodyPr>
          <a:lstStyle/>
          <a:p>
            <a:r>
              <a:rPr lang="ru-RU" sz="3200" b="1" dirty="0"/>
              <a:t>Собственная реализация </a:t>
            </a:r>
            <a:r>
              <a:rPr lang="en-US" sz="3200" b="1" dirty="0" err="1"/>
              <a:t>strcat</a:t>
            </a:r>
            <a:r>
              <a:rPr lang="ru-RU" sz="3200" b="1" dirty="0"/>
              <a:t> (2)</a:t>
            </a:r>
            <a:endParaRPr lang="en-US" sz="32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908720"/>
            <a:ext cx="820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908720"/>
            <a:ext cx="86409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strcat_my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src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while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(*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while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(*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dest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++ = *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src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++);</a:t>
            </a:r>
          </a:p>
          <a:p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5E36EA-3FB3-44F4-9583-7F017C548FD5}"/>
              </a:ext>
            </a:extLst>
          </p:cNvPr>
          <p:cNvSpPr txBox="1"/>
          <p:nvPr/>
        </p:nvSpPr>
        <p:spPr>
          <a:xfrm>
            <a:off x="2183372" y="2794060"/>
            <a:ext cx="658822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	char </a:t>
            </a:r>
            <a:r>
              <a:rPr lang="en-US" sz="2000" dirty="0" err="1"/>
              <a:t>src</a:t>
            </a:r>
            <a:r>
              <a:rPr lang="en-US" sz="2000" dirty="0"/>
              <a:t>[] = "Button";</a:t>
            </a:r>
          </a:p>
          <a:p>
            <a:r>
              <a:rPr lang="en-US" sz="2000" dirty="0"/>
              <a:t>	char </a:t>
            </a:r>
            <a:r>
              <a:rPr lang="en-US" sz="2000" dirty="0" err="1"/>
              <a:t>dest</a:t>
            </a:r>
            <a:r>
              <a:rPr lang="en-US" sz="2000" dirty="0"/>
              <a:t>[10] = "&lt;&gt;";	</a:t>
            </a:r>
          </a:p>
          <a:p>
            <a:r>
              <a:rPr lang="en-US" sz="2000" dirty="0"/>
              <a:t>	</a:t>
            </a:r>
          </a:p>
          <a:p>
            <a:r>
              <a:rPr lang="en-US" sz="2000" dirty="0"/>
              <a:t>	</a:t>
            </a:r>
            <a:r>
              <a:rPr lang="en-US" sz="2000" b="1" dirty="0" err="1"/>
              <a:t>strcat_my</a:t>
            </a:r>
            <a:r>
              <a:rPr lang="en-US" sz="2000" b="1" dirty="0"/>
              <a:t>(</a:t>
            </a:r>
            <a:r>
              <a:rPr lang="en-US" sz="2000" b="1" dirty="0" err="1"/>
              <a:t>dest</a:t>
            </a:r>
            <a:r>
              <a:rPr lang="en-US" sz="2000" b="1" dirty="0"/>
              <a:t>, </a:t>
            </a:r>
            <a:r>
              <a:rPr lang="en-US" sz="2000" b="1" dirty="0" err="1"/>
              <a:t>src</a:t>
            </a:r>
            <a:r>
              <a:rPr lang="en-US" sz="2000" b="1" dirty="0"/>
              <a:t>);</a:t>
            </a:r>
          </a:p>
          <a:p>
            <a:r>
              <a:rPr lang="en-US" sz="2000" dirty="0"/>
              <a:t>	</a:t>
            </a:r>
            <a:r>
              <a:rPr lang="en-US" sz="2000" b="1" dirty="0" err="1"/>
              <a:t>strcat_my</a:t>
            </a:r>
            <a:r>
              <a:rPr lang="en-US" sz="2000" b="1" dirty="0"/>
              <a:t>(</a:t>
            </a:r>
            <a:r>
              <a:rPr lang="en-US" sz="2000" b="1" dirty="0" err="1"/>
              <a:t>dest</a:t>
            </a:r>
            <a:r>
              <a:rPr lang="en-US" sz="2000" b="1" dirty="0"/>
              <a:t>, "!");</a:t>
            </a:r>
            <a:r>
              <a:rPr lang="en-US" sz="2000" dirty="0"/>
              <a:t>	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3927BB7-C4C2-4682-A47C-95ECAAA45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21" y="4433248"/>
            <a:ext cx="8671695" cy="242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056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8124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Тип </a:t>
            </a:r>
            <a:r>
              <a:rPr lang="en-US" sz="3200" b="1" dirty="0"/>
              <a:t>char</a:t>
            </a:r>
            <a:r>
              <a:rPr lang="ru-RU" sz="3200" b="1" dirty="0"/>
              <a:t> (</a:t>
            </a:r>
            <a:r>
              <a:rPr lang="en-US" sz="3200" b="1" dirty="0"/>
              <a:t>6</a:t>
            </a:r>
            <a:r>
              <a:rPr lang="ru-RU" sz="3200" b="1" dirty="0"/>
              <a:t>)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hlinkClick r:id="rId2"/>
              </a:rPr>
              <a:t>http://stackoverflow.com/questions/2054939/is-char-signed-or-unsigned-by-default</a:t>
            </a:r>
            <a:endParaRPr lang="en-US" sz="3200" b="1" dirty="0"/>
          </a:p>
          <a:p>
            <a:endParaRPr lang="en-US" sz="3200" b="1" dirty="0"/>
          </a:p>
          <a:p>
            <a:r>
              <a:rPr lang="en-US" sz="3200" b="1" dirty="0"/>
              <a:t>The standard does not specify if plain char is signed or unsigned…</a:t>
            </a:r>
          </a:p>
          <a:p>
            <a:endParaRPr lang="en-US" sz="3200" b="1" dirty="0"/>
          </a:p>
          <a:p>
            <a:endParaRPr lang="en-US" sz="3200" b="1" dirty="0"/>
          </a:p>
          <a:p>
            <a:endParaRPr lang="en-US" sz="3200" b="1" dirty="0"/>
          </a:p>
          <a:p>
            <a:endParaRPr lang="en-US" sz="3200" b="1" dirty="0"/>
          </a:p>
          <a:p>
            <a:endParaRPr lang="en-US" sz="3200" b="1" dirty="0"/>
          </a:p>
          <a:p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5847048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2708920"/>
            <a:ext cx="8229600" cy="1143000"/>
          </a:xfrm>
        </p:spPr>
        <p:txBody>
          <a:bodyPr>
            <a:normAutofit/>
          </a:bodyPr>
          <a:lstStyle/>
          <a:p>
            <a:r>
              <a:rPr lang="ru-RU" sz="4000" b="1" dirty="0"/>
              <a:t>Ввод строк с клавиатуры</a:t>
            </a:r>
          </a:p>
        </p:txBody>
      </p:sp>
    </p:spTree>
    <p:extLst>
      <p:ext uri="{BB962C8B-B14F-4D97-AF65-F5344CB8AC3E}">
        <p14:creationId xmlns:p14="http://schemas.microsoft.com/office/powerpoint/2010/main" val="15080756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576064"/>
          </a:xfrm>
        </p:spPr>
        <p:txBody>
          <a:bodyPr>
            <a:noAutofit/>
          </a:bodyPr>
          <a:lstStyle/>
          <a:p>
            <a:r>
              <a:rPr lang="ru-RU" sz="3200" b="1" dirty="0"/>
              <a:t>Ввод при помощи </a:t>
            </a:r>
            <a:r>
              <a:rPr lang="en-US" sz="3200" b="1" dirty="0" err="1"/>
              <a:t>scanf</a:t>
            </a:r>
            <a:endParaRPr lang="en-US" sz="32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908720"/>
            <a:ext cx="820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87809" y="733485"/>
            <a:ext cx="864096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#define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F008A"/>
                </a:solidFill>
                <a:latin typeface="Consolas" panose="020B0609020204030204" pitchFamily="49" charset="0"/>
              </a:rPr>
              <a:t>_CRT_SECURE_NO_WARNINGS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stdio.h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Windows.h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SetConsoleCP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(1251);</a:t>
            </a: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SetConsoleOutputCP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(1251);</a:t>
            </a:r>
          </a:p>
          <a:p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f[30],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[30], o[30];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</a:rPr>
              <a:t>Фамилия:"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scanf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"%s"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f);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</a:rPr>
              <a:t>Имя:"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scanf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"%s"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</a:rPr>
              <a:t>Имя:"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scanf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"%s"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o);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printf(</a:t>
            </a:r>
            <a:r>
              <a:rPr lang="pt-BR" dirty="0">
                <a:solidFill>
                  <a:srgbClr val="A31515"/>
                </a:solidFill>
                <a:latin typeface="Consolas" panose="020B0609020204030204" pitchFamily="49" charset="0"/>
              </a:rPr>
              <a:t>"%s %s %s"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, f, i, o);</a:t>
            </a: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82BFD4E-92AE-4BEA-B314-34A4754EC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046" y="908720"/>
            <a:ext cx="4236454" cy="193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610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576064"/>
          </a:xfrm>
        </p:spPr>
        <p:txBody>
          <a:bodyPr>
            <a:noAutofit/>
          </a:bodyPr>
          <a:lstStyle/>
          <a:p>
            <a:r>
              <a:rPr lang="ru-RU" sz="3200" b="1" dirty="0"/>
              <a:t>Ввод при помощи </a:t>
            </a:r>
            <a:r>
              <a:rPr lang="en-US" sz="3200" b="1" dirty="0" err="1"/>
              <a:t>scanf</a:t>
            </a:r>
            <a:r>
              <a:rPr lang="ru-RU" sz="3200" b="1" dirty="0"/>
              <a:t>_</a:t>
            </a:r>
            <a:r>
              <a:rPr lang="en-US" sz="3200" b="1" dirty="0"/>
              <a:t>s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908720"/>
            <a:ext cx="820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751344"/>
            <a:ext cx="864096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//#define _CRT_SECURE_NO_WARNINGS</a:t>
            </a:r>
            <a:endParaRPr lang="en-US" sz="18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stdio.h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Windows.h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SetConsoleCP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(1251);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SetConsoleOutputCP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(1251);</a:t>
            </a:r>
          </a:p>
          <a:p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	char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f[30],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[30], o[30];</a:t>
            </a:r>
          </a:p>
          <a:p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Фамилия:"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scanf_s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"%s"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f, 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30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Имя:"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scanf_s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"%s"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30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Имя:"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	scanf_s(</a:t>
            </a:r>
            <a:r>
              <a:rPr lang="pt-BR" sz="1800" dirty="0">
                <a:solidFill>
                  <a:srgbClr val="A31515"/>
                </a:solidFill>
                <a:latin typeface="Consolas" panose="020B0609020204030204" pitchFamily="49" charset="0"/>
              </a:rPr>
              <a:t>"%s"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, o, </a:t>
            </a:r>
            <a:r>
              <a:rPr lang="pt-B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30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	printf(</a:t>
            </a:r>
            <a:r>
              <a:rPr lang="pt-BR" sz="1800" dirty="0">
                <a:solidFill>
                  <a:srgbClr val="A31515"/>
                </a:solidFill>
                <a:latin typeface="Consolas" panose="020B0609020204030204" pitchFamily="49" charset="0"/>
              </a:rPr>
              <a:t>"%s %s %s"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, f, i, o);</a:t>
            </a:r>
          </a:p>
          <a:p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82BFD4E-92AE-4BEA-B314-34A4754EC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046" y="908720"/>
            <a:ext cx="4236454" cy="193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91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576064"/>
          </a:xfrm>
        </p:spPr>
        <p:txBody>
          <a:bodyPr>
            <a:noAutofit/>
          </a:bodyPr>
          <a:lstStyle/>
          <a:p>
            <a:r>
              <a:rPr lang="ru-RU" sz="3200" b="1" dirty="0"/>
              <a:t>Ввод при помощи </a:t>
            </a:r>
            <a:r>
              <a:rPr lang="en-US" sz="3200" b="1" dirty="0" err="1"/>
              <a:t>fgets</a:t>
            </a:r>
            <a:endParaRPr lang="en-US" sz="32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908720"/>
            <a:ext cx="820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908720"/>
            <a:ext cx="864096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stdio.h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Windows.h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ru-RU" sz="18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main() {</a:t>
            </a:r>
          </a:p>
          <a:p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SetConsoleCP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(1251);</a:t>
            </a:r>
          </a:p>
          <a:p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SetConsoleOutputCP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(1251);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f[30],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[30], o[30];</a:t>
            </a:r>
          </a:p>
          <a:p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Фамилия:"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fgets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(f, 30, </a:t>
            </a:r>
            <a:r>
              <a:rPr lang="en-US" sz="1800" dirty="0">
                <a:solidFill>
                  <a:srgbClr val="6F008A"/>
                </a:solidFill>
                <a:latin typeface="Consolas" panose="020B0609020204030204" pitchFamily="49" charset="0"/>
              </a:rPr>
              <a:t>stdin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Имя:"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fgets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30, </a:t>
            </a:r>
            <a:r>
              <a:rPr lang="en-US" sz="1800" dirty="0">
                <a:solidFill>
                  <a:srgbClr val="6F008A"/>
                </a:solidFill>
                <a:latin typeface="Consolas" panose="020B0609020204030204" pitchFamily="49" charset="0"/>
              </a:rPr>
              <a:t>stdin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1800" dirty="0">
                <a:solidFill>
                  <a:srgbClr val="A31515"/>
                </a:solidFill>
                <a:latin typeface="Consolas" panose="020B0609020204030204" pitchFamily="49" charset="0"/>
              </a:rPr>
              <a:t>Имя:"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fgets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(o, 30, </a:t>
            </a:r>
            <a:r>
              <a:rPr lang="en-US" sz="1800" dirty="0">
                <a:solidFill>
                  <a:srgbClr val="6F008A"/>
                </a:solidFill>
                <a:latin typeface="Consolas" panose="020B0609020204030204" pitchFamily="49" charset="0"/>
              </a:rPr>
              <a:t>stdin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printf(</a:t>
            </a:r>
            <a:r>
              <a:rPr lang="pt-BR" sz="1800" dirty="0">
                <a:solidFill>
                  <a:srgbClr val="A31515"/>
                </a:solidFill>
                <a:latin typeface="Consolas" panose="020B0609020204030204" pitchFamily="49" charset="0"/>
              </a:rPr>
              <a:t>"%s %s %s"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, f, i, o);</a:t>
            </a:r>
          </a:p>
          <a:p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586F47F-E023-4E17-BE14-5A066B6DF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725" y="764704"/>
            <a:ext cx="40597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86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23884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5208" y="2060848"/>
            <a:ext cx="8229600" cy="1143000"/>
          </a:xfrm>
        </p:spPr>
        <p:txBody>
          <a:bodyPr>
            <a:normAutofit/>
          </a:bodyPr>
          <a:lstStyle/>
          <a:p>
            <a:r>
              <a:rPr lang="ru-RU" b="1" dirty="0"/>
              <a:t>Лабораторная работа №</a:t>
            </a:r>
            <a:r>
              <a:rPr lang="en-US" b="1" dirty="0"/>
              <a:t>20</a:t>
            </a:r>
            <a:endParaRPr lang="ru-RU" b="1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7F36D55-042F-4E0F-B730-32C761BB4897}"/>
              </a:ext>
            </a:extLst>
          </p:cNvPr>
          <p:cNvSpPr txBox="1">
            <a:spLocks/>
          </p:cNvSpPr>
          <p:nvPr/>
        </p:nvSpPr>
        <p:spPr>
          <a:xfrm>
            <a:off x="185208" y="33569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rgbClr val="0070C0"/>
                </a:solidFill>
              </a:rPr>
              <a:t>Знакомство с обработкой строк и символов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35667954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1 – </a:t>
            </a:r>
            <a:r>
              <a:rPr lang="en-US" sz="2800" b="1" dirty="0"/>
              <a:t>Hello </a:t>
            </a:r>
            <a:r>
              <a:rPr lang="ru-RU" sz="2800" b="1" dirty="0"/>
              <a:t>по </a:t>
            </a:r>
            <a:r>
              <a:rPr lang="ru-RU" sz="2800" b="1" dirty="0" err="1"/>
              <a:t>русски</a:t>
            </a:r>
            <a:r>
              <a:rPr lang="ru-RU" sz="2800" b="1" dirty="0"/>
              <a:t>!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76300"/>
            <a:ext cx="5076825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272" y="4365104"/>
            <a:ext cx="501967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757458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1+ – </a:t>
            </a:r>
            <a:r>
              <a:rPr lang="en-US" sz="2800" b="1" dirty="0"/>
              <a:t>Hello </a:t>
            </a:r>
            <a:r>
              <a:rPr lang="ru-RU" sz="2800" b="1" dirty="0"/>
              <a:t>по </a:t>
            </a:r>
            <a:r>
              <a:rPr lang="ru-RU" sz="2800" b="1" dirty="0" err="1"/>
              <a:t>русски</a:t>
            </a:r>
            <a:r>
              <a:rPr lang="ru-RU" sz="2800" b="1" dirty="0"/>
              <a:t>!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272" y="4365104"/>
            <a:ext cx="501967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51520" y="764704"/>
            <a:ext cx="864096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1. 	Закомментируйте строку </a:t>
            </a:r>
            <a:r>
              <a:rPr lang="en-US" sz="2000" dirty="0" err="1"/>
              <a:t>SetConsoleCP</a:t>
            </a:r>
            <a:r>
              <a:rPr lang="en-US" sz="2000" dirty="0"/>
              <a:t>(1251);</a:t>
            </a:r>
            <a:r>
              <a:rPr lang="ru-RU" sz="2000" dirty="0"/>
              <a:t> </a:t>
            </a:r>
          </a:p>
          <a:p>
            <a:r>
              <a:rPr lang="ru-RU" sz="2000" dirty="0"/>
              <a:t>	Запустите программу – посмотрите что получилось.</a:t>
            </a:r>
          </a:p>
          <a:p>
            <a:r>
              <a:rPr lang="ru-RU" sz="2000" dirty="0"/>
              <a:t>	</a:t>
            </a:r>
            <a:r>
              <a:rPr lang="ru-RU" sz="2000" dirty="0" err="1"/>
              <a:t>Раскомментируйте</a:t>
            </a:r>
            <a:r>
              <a:rPr lang="ru-RU" sz="2000" dirty="0"/>
              <a:t>!</a:t>
            </a:r>
          </a:p>
          <a:p>
            <a:endParaRPr lang="ru-RU" sz="2000" dirty="0"/>
          </a:p>
          <a:p>
            <a:r>
              <a:rPr lang="ru-RU" sz="2000" dirty="0"/>
              <a:t>2.	Закомментируйте строку </a:t>
            </a:r>
            <a:r>
              <a:rPr lang="en-US" sz="2000" dirty="0" err="1"/>
              <a:t>SetConsoleOutputCP</a:t>
            </a:r>
            <a:r>
              <a:rPr lang="en-US" sz="2000" dirty="0"/>
              <a:t> (1251);</a:t>
            </a:r>
            <a:r>
              <a:rPr lang="ru-RU" sz="2000" dirty="0"/>
              <a:t> </a:t>
            </a:r>
          </a:p>
          <a:p>
            <a:r>
              <a:rPr lang="ru-RU" sz="2000" dirty="0"/>
              <a:t>	Запустите программу – посмотрите что получилось.</a:t>
            </a:r>
          </a:p>
          <a:p>
            <a:r>
              <a:rPr lang="ru-RU" sz="2000" dirty="0"/>
              <a:t>	 </a:t>
            </a:r>
            <a:r>
              <a:rPr lang="ru-RU" sz="2000" dirty="0" err="1"/>
              <a:t>Раскомментируйте</a:t>
            </a:r>
            <a:r>
              <a:rPr lang="ru-RU" sz="2000" dirty="0"/>
              <a:t>!</a:t>
            </a:r>
          </a:p>
          <a:p>
            <a:endParaRPr lang="ru-RU" sz="2000" dirty="0"/>
          </a:p>
          <a:p>
            <a:r>
              <a:rPr lang="ru-RU" sz="2000" dirty="0"/>
              <a:t>3.	Попробуйте ввести длинное имя – «Иван Иванович Иванов»</a:t>
            </a:r>
          </a:p>
          <a:p>
            <a:r>
              <a:rPr lang="ru-RU" sz="2000" dirty="0"/>
              <a:t>	Посмотрите что получилось? Почему так получилось?</a:t>
            </a:r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4768775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2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51520" y="764704"/>
            <a:ext cx="86409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Ввести символ </a:t>
            </a:r>
            <a:r>
              <a:rPr lang="en-US" sz="2000" dirty="0"/>
              <a:t>CH</a:t>
            </a:r>
          </a:p>
          <a:p>
            <a:r>
              <a:rPr lang="ru-RU" sz="2000" dirty="0"/>
              <a:t>Вывести на экран 20 символов с кодами от CH до CH+19</a:t>
            </a:r>
          </a:p>
          <a:p>
            <a:endParaRPr lang="ru-RU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825774"/>
            <a:ext cx="4156008" cy="5032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70" y="1780367"/>
            <a:ext cx="1857733" cy="3880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780367"/>
            <a:ext cx="1800200" cy="3878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51642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3*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58676" y="764704"/>
            <a:ext cx="86409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Ввести символ </a:t>
            </a:r>
            <a:r>
              <a:rPr lang="en-US" sz="2000" dirty="0"/>
              <a:t>CH</a:t>
            </a:r>
          </a:p>
          <a:p>
            <a:r>
              <a:rPr lang="ru-RU" sz="2000" dirty="0"/>
              <a:t>Вывести на экран 30 символов с кодами от CH до CH-29</a:t>
            </a:r>
          </a:p>
          <a:p>
            <a:endParaRPr lang="ru-RU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00" y="1700807"/>
            <a:ext cx="2094727" cy="5139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08" y="1700806"/>
            <a:ext cx="1675574" cy="512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839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418058"/>
          </a:xfrm>
        </p:spPr>
        <p:txBody>
          <a:bodyPr>
            <a:noAutofit/>
          </a:bodyPr>
          <a:lstStyle/>
          <a:p>
            <a:r>
              <a:rPr lang="en-US" sz="3200" b="1" dirty="0"/>
              <a:t>ASCII</a:t>
            </a:r>
            <a:endParaRPr lang="ru-RU" sz="32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764704"/>
            <a:ext cx="820891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https://ru.wikipedia.org/wiki/ASCII</a:t>
            </a:r>
            <a:endParaRPr lang="en-US" sz="2400" dirty="0"/>
          </a:p>
          <a:p>
            <a:endParaRPr lang="en-US" sz="2400" dirty="0"/>
          </a:p>
          <a:p>
            <a:r>
              <a:rPr lang="ru-RU" sz="2400" b="1" dirty="0"/>
              <a:t>ASCII</a:t>
            </a:r>
            <a:r>
              <a:rPr lang="ru-RU" sz="2400" dirty="0"/>
              <a:t> (</a:t>
            </a:r>
            <a:r>
              <a:rPr lang="ru-RU" sz="2400" dirty="0">
                <a:hlinkClick r:id="rId3" tooltip="Английский язык"/>
              </a:rPr>
              <a:t>англ.</a:t>
            </a:r>
            <a:r>
              <a:rPr lang="ru-RU" sz="2400" dirty="0"/>
              <a:t> </a:t>
            </a:r>
            <a:r>
              <a:rPr lang="ru-RU" sz="2400" b="1" i="1" dirty="0" err="1"/>
              <a:t>A</a:t>
            </a:r>
            <a:r>
              <a:rPr lang="ru-RU" sz="2400" i="1" dirty="0" err="1"/>
              <a:t>merican</a:t>
            </a:r>
            <a:r>
              <a:rPr lang="ru-RU" sz="2400" i="1" dirty="0"/>
              <a:t> </a:t>
            </a:r>
            <a:r>
              <a:rPr lang="ru-RU" sz="2400" b="1" i="1" dirty="0" err="1"/>
              <a:t>s</a:t>
            </a:r>
            <a:r>
              <a:rPr lang="ru-RU" sz="2400" i="1" dirty="0" err="1"/>
              <a:t>tandard</a:t>
            </a:r>
            <a:r>
              <a:rPr lang="ru-RU" sz="2400" i="1" dirty="0"/>
              <a:t> </a:t>
            </a:r>
            <a:r>
              <a:rPr lang="ru-RU" sz="2400" b="1" i="1" dirty="0" err="1"/>
              <a:t>c</a:t>
            </a:r>
            <a:r>
              <a:rPr lang="ru-RU" sz="2400" i="1" dirty="0" err="1"/>
              <a:t>ode</a:t>
            </a:r>
            <a:r>
              <a:rPr lang="ru-RU" sz="2400" i="1" dirty="0"/>
              <a:t> </a:t>
            </a:r>
            <a:r>
              <a:rPr lang="ru-RU" sz="2400" i="1" dirty="0" err="1"/>
              <a:t>for</a:t>
            </a:r>
            <a:r>
              <a:rPr lang="ru-RU" sz="2400" i="1" dirty="0"/>
              <a:t> </a:t>
            </a:r>
            <a:r>
              <a:rPr lang="ru-RU" sz="2400" b="1" i="1" dirty="0" err="1"/>
              <a:t>i</a:t>
            </a:r>
            <a:r>
              <a:rPr lang="ru-RU" sz="2400" i="1" dirty="0" err="1"/>
              <a:t>nformation</a:t>
            </a:r>
            <a:r>
              <a:rPr lang="ru-RU" sz="2400" i="1" dirty="0"/>
              <a:t> </a:t>
            </a:r>
            <a:r>
              <a:rPr lang="ru-RU" sz="2400" b="1" i="1" dirty="0" err="1"/>
              <a:t>i</a:t>
            </a:r>
            <a:r>
              <a:rPr lang="ru-RU" sz="2400" i="1" dirty="0" err="1"/>
              <a:t>nterchange</a:t>
            </a:r>
            <a:r>
              <a:rPr lang="ru-RU" sz="2400" dirty="0"/>
              <a:t>) — название таблицы (кодировки, набора), в которой некоторым распространённым печатным и непечатным символам сопоставлены числовые коды. Таблица была разработана и стандартизована в </a:t>
            </a:r>
            <a:r>
              <a:rPr lang="ru-RU" sz="2400" dirty="0">
                <a:hlinkClick r:id="rId4" tooltip="Соединённые Штаты Америки"/>
              </a:rPr>
              <a:t>США</a:t>
            </a:r>
            <a:r>
              <a:rPr lang="ru-RU" sz="2400" dirty="0"/>
              <a:t> в 1963 году. </a:t>
            </a:r>
            <a:endParaRPr lang="en-US" sz="2400" dirty="0"/>
          </a:p>
          <a:p>
            <a:endParaRPr lang="en-US" sz="2400" dirty="0"/>
          </a:p>
          <a:p>
            <a:endParaRPr lang="ru-RU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890987"/>
            <a:ext cx="6120680" cy="2899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34186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4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51520" y="764704"/>
            <a:ext cx="8640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Ввести строку s. Подсчитать, сколько в ней пробелов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502" y="4725144"/>
            <a:ext cx="4003453" cy="2046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64814"/>
            <a:ext cx="4104456" cy="5641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68802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5*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51520" y="764704"/>
            <a:ext cx="8640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Ввести строку s. Все пробелы в ней заменить символом ‘#’</a:t>
            </a:r>
            <a:r>
              <a:rPr lang="en-US" sz="2000" dirty="0"/>
              <a:t>. </a:t>
            </a:r>
            <a:endParaRPr lang="ru-RU" sz="2000" dirty="0"/>
          </a:p>
          <a:p>
            <a:r>
              <a:rPr lang="ru-RU" sz="2000" dirty="0"/>
              <a:t>После обработки получившуюся строку вывести в консоль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437112"/>
            <a:ext cx="744855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55080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6.1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51520" y="764704"/>
            <a:ext cx="8640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Ввести строку s. Все цифры в ней заменить символом ‘</a:t>
            </a:r>
            <a:r>
              <a:rPr lang="en-US" sz="2000" dirty="0"/>
              <a:t>$</a:t>
            </a:r>
            <a:r>
              <a:rPr lang="ru-RU" sz="2000" dirty="0"/>
              <a:t>‘.</a:t>
            </a:r>
          </a:p>
          <a:p>
            <a:r>
              <a:rPr lang="ru-RU" sz="2000" dirty="0"/>
              <a:t>Используйте стандартную функцию </a:t>
            </a:r>
            <a:r>
              <a:rPr lang="en-US" sz="2000" dirty="0" err="1"/>
              <a:t>isdigit</a:t>
            </a:r>
            <a:r>
              <a:rPr lang="en-US" sz="2000" dirty="0"/>
              <a:t>()</a:t>
            </a:r>
            <a:endParaRPr lang="ru-RU" sz="20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48" y="5013176"/>
            <a:ext cx="4006964" cy="1661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975463"/>
            <a:ext cx="3884816" cy="1682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91" y="2986066"/>
            <a:ext cx="4176464" cy="1020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603233"/>
            <a:ext cx="3240360" cy="1107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952797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6.2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51520" y="764704"/>
            <a:ext cx="86409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Ввести строку s. Все цифры в ней заменить символом ‘</a:t>
            </a:r>
            <a:r>
              <a:rPr lang="en-US" sz="2000" dirty="0"/>
              <a:t>$</a:t>
            </a:r>
            <a:r>
              <a:rPr lang="ru-RU" sz="2000" dirty="0"/>
              <a:t>‘</a:t>
            </a:r>
            <a:endParaRPr lang="en-US" sz="2000" dirty="0"/>
          </a:p>
          <a:p>
            <a:r>
              <a:rPr lang="ru-RU" sz="2000" dirty="0"/>
              <a:t>Используйте свою собственную реализацию функции </a:t>
            </a:r>
            <a:r>
              <a:rPr lang="en-US" sz="2000" dirty="0" err="1"/>
              <a:t>isdigit</a:t>
            </a:r>
            <a:r>
              <a:rPr lang="en-US" sz="2000" dirty="0"/>
              <a:t>()</a:t>
            </a:r>
            <a:endParaRPr lang="ru-RU" sz="2000" dirty="0"/>
          </a:p>
          <a:p>
            <a:endParaRPr lang="ru-RU" sz="2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40" y="3789040"/>
            <a:ext cx="5444412" cy="169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12766"/>
            <a:ext cx="2880320" cy="1387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975463"/>
            <a:ext cx="3884816" cy="1682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123582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</a:t>
            </a:r>
            <a:r>
              <a:rPr lang="en-US" sz="2800" b="1" dirty="0"/>
              <a:t>7.1</a:t>
            </a:r>
            <a:endParaRPr lang="ru-RU" sz="28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51520" y="764704"/>
            <a:ext cx="86409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Ввести строку s (без русских символов). Все маленькие латинские буквы превратить в большие</a:t>
            </a:r>
          </a:p>
          <a:p>
            <a:r>
              <a:rPr lang="ru-RU" sz="2000" dirty="0"/>
              <a:t>Используйте стандартную функцию </a:t>
            </a:r>
            <a:r>
              <a:rPr lang="en-US" sz="2000" dirty="0" err="1"/>
              <a:t>toupper</a:t>
            </a:r>
            <a:endParaRPr lang="ru-RU" sz="20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780" y="4675718"/>
            <a:ext cx="3759895" cy="1681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22" y="2305337"/>
            <a:ext cx="450532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62643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</a:t>
            </a:r>
            <a:r>
              <a:rPr lang="en-US" sz="2800" b="1" dirty="0"/>
              <a:t>7.</a:t>
            </a:r>
            <a:r>
              <a:rPr lang="ru-RU" sz="2800" b="1" dirty="0"/>
              <a:t>2*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51520" y="764704"/>
            <a:ext cx="86409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Ввести строку s с русскими и латинскими  символами. Все маленькие буквы превратить в большие.</a:t>
            </a:r>
          </a:p>
          <a:p>
            <a:r>
              <a:rPr lang="ru-RU" sz="2000" dirty="0"/>
              <a:t>Используйте свою собственную реализацию функции </a:t>
            </a:r>
            <a:r>
              <a:rPr lang="en-US" sz="2000" dirty="0" err="1"/>
              <a:t>toupper</a:t>
            </a:r>
            <a:endParaRPr lang="ru-RU" sz="20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861" y="5228380"/>
            <a:ext cx="4194026" cy="154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499" y="1938603"/>
            <a:ext cx="378142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98060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8*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51520" y="764704"/>
            <a:ext cx="86409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Создать на основе разработанного кода проект с собственным модулем.</a:t>
            </a:r>
          </a:p>
          <a:p>
            <a:endParaRPr lang="ru-RU" sz="2000" dirty="0"/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8854704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8* (1)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51520" y="764704"/>
            <a:ext cx="86409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Создаем новый проект</a:t>
            </a:r>
          </a:p>
          <a:p>
            <a:endParaRPr lang="ru-RU" sz="2000" dirty="0"/>
          </a:p>
          <a:p>
            <a:endParaRPr lang="ru-RU" sz="20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420888"/>
            <a:ext cx="6440835" cy="4029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648423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8* (</a:t>
            </a:r>
            <a:r>
              <a:rPr lang="en-US" sz="2800" b="1" dirty="0"/>
              <a:t>2</a:t>
            </a:r>
            <a:r>
              <a:rPr lang="ru-RU" sz="2800" b="1" dirty="0"/>
              <a:t>)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51520" y="764704"/>
            <a:ext cx="86409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Создаем файл для  главного модуля – в нем будет находиться </a:t>
            </a:r>
            <a:r>
              <a:rPr lang="en-US" sz="2000" dirty="0"/>
              <a:t>main()</a:t>
            </a:r>
            <a:endParaRPr lang="ru-RU" sz="2000" dirty="0"/>
          </a:p>
          <a:p>
            <a:endParaRPr lang="ru-RU" sz="2000" dirty="0"/>
          </a:p>
          <a:p>
            <a:endParaRPr lang="ru-RU" sz="2000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564904"/>
            <a:ext cx="6465540" cy="401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237563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8* (</a:t>
            </a:r>
            <a:r>
              <a:rPr lang="en-US" sz="2800" b="1" dirty="0"/>
              <a:t>3</a:t>
            </a:r>
            <a:r>
              <a:rPr lang="ru-RU" sz="2800" b="1" dirty="0"/>
              <a:t>)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51520" y="764704"/>
            <a:ext cx="8640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В главный модуль вставляем код </a:t>
            </a:r>
            <a:r>
              <a:rPr lang="en-US" sz="2000" dirty="0"/>
              <a:t>main() </a:t>
            </a:r>
            <a:r>
              <a:rPr lang="ru-RU" sz="2000" dirty="0"/>
              <a:t>с реализацией задачи 7.2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246" y="1484783"/>
            <a:ext cx="6433523" cy="5149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8239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13875</TotalTime>
  <Words>7079</Words>
  <Application>Microsoft Office PowerPoint</Application>
  <PresentationFormat>Экран (4:3)</PresentationFormat>
  <Paragraphs>1000</Paragraphs>
  <Slides>129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129</vt:i4>
      </vt:variant>
    </vt:vector>
  </HeadingPairs>
  <TitlesOfParts>
    <vt:vector size="130" baseType="lpstr">
      <vt:lpstr>Тема Office</vt:lpstr>
      <vt:lpstr>Курс «Основы программирования» Власенко Олег Федосович SimbirSoft</vt:lpstr>
      <vt:lpstr>Работа с символами в Си: char, ASCII, ASCIIZ, функции isX</vt:lpstr>
      <vt:lpstr>Тип char</vt:lpstr>
      <vt:lpstr>Тип char (2)</vt:lpstr>
      <vt:lpstr>Тип char (3)</vt:lpstr>
      <vt:lpstr>Тип char (4)</vt:lpstr>
      <vt:lpstr>Тип char (5)</vt:lpstr>
      <vt:lpstr>Тип char (6)</vt:lpstr>
      <vt:lpstr>ASCII</vt:lpstr>
      <vt:lpstr>ASCIIZ</vt:lpstr>
      <vt:lpstr>null-terminated string </vt:lpstr>
      <vt:lpstr>Инициализация строки как массива символов</vt:lpstr>
      <vt:lpstr>Инициализация строки как строки</vt:lpstr>
      <vt:lpstr>Простейшие алгоритмы обработки строк  (как массива символов с ‘\0’ в конце)</vt:lpstr>
      <vt:lpstr>Используем функции из ctype.h</vt:lpstr>
      <vt:lpstr>Используем функции из ctype.h</vt:lpstr>
      <vt:lpstr>Используем функции из ctype.h</vt:lpstr>
      <vt:lpstr>Используем функции из ctype.h</vt:lpstr>
      <vt:lpstr>Используем функции из ctype.h</vt:lpstr>
      <vt:lpstr>Используем функции из ctype.h</vt:lpstr>
      <vt:lpstr>Используем функции из ctype.h</vt:lpstr>
      <vt:lpstr>Обзор возможностей функций из ctype.h</vt:lpstr>
      <vt:lpstr>Обзор возможностей функций из ctype.h (2)</vt:lpstr>
      <vt:lpstr>Функции обработки строк</vt:lpstr>
      <vt:lpstr>Стандартные функции обработки строк</vt:lpstr>
      <vt:lpstr>strlen()</vt:lpstr>
      <vt:lpstr>strlen()</vt:lpstr>
      <vt:lpstr>Сравнение строк – НЕ ДЕЛАЙТЕ ТАК НИКОГДА!!!</vt:lpstr>
      <vt:lpstr>Сравнение строк через strcmp</vt:lpstr>
      <vt:lpstr>Сравнение строк через strcmp</vt:lpstr>
      <vt:lpstr>Копирование строк</vt:lpstr>
      <vt:lpstr>Конкатенация строк</vt:lpstr>
      <vt:lpstr>Еще раз - int strlen(char s[])</vt:lpstr>
      <vt:lpstr>Собственная реализация strlen</vt:lpstr>
      <vt:lpstr>Собственная реализация strlen</vt:lpstr>
      <vt:lpstr>int strcmp(char s1[], char s2[])</vt:lpstr>
      <vt:lpstr>Собственная реализация strcmp</vt:lpstr>
      <vt:lpstr>Собственная реализация strcmp</vt:lpstr>
      <vt:lpstr>Собственная реализация strcpy</vt:lpstr>
      <vt:lpstr>Собственная реализация strcat</vt:lpstr>
      <vt:lpstr>Презентация PowerPoint</vt:lpstr>
      <vt:lpstr>Массивы и указатели</vt:lpstr>
      <vt:lpstr>Указатели</vt:lpstr>
      <vt:lpstr>Указатели – трассировка (1)</vt:lpstr>
      <vt:lpstr>Указатели – трассировка (2)</vt:lpstr>
      <vt:lpstr>Указатели – трассировка (3)</vt:lpstr>
      <vt:lpstr>Указатели – трассировка (4)</vt:lpstr>
      <vt:lpstr>Связь массивов и указателей</vt:lpstr>
      <vt:lpstr>Связь массивов и указателей (1)</vt:lpstr>
      <vt:lpstr>Связь массивов и указателей (2)</vt:lpstr>
      <vt:lpstr>Связь массивов и указателей (3)</vt:lpstr>
      <vt:lpstr>Связь массивов и указателей (4)</vt:lpstr>
      <vt:lpstr>Связь массивов и указателей (5)</vt:lpstr>
      <vt:lpstr>Связь массивов и указателей (6)</vt:lpstr>
      <vt:lpstr>Связь массивов и указателей (7)</vt:lpstr>
      <vt:lpstr>Связь массивов и указателей (8)</vt:lpstr>
      <vt:lpstr>Связь массивов и указателей (9)</vt:lpstr>
      <vt:lpstr>Массив ar1 </vt:lpstr>
      <vt:lpstr>Вывод массива</vt:lpstr>
      <vt:lpstr>Вывод массива при помощи указателей</vt:lpstr>
      <vt:lpstr>Вывод массива при помощи указателей (v 2)</vt:lpstr>
      <vt:lpstr>Вывод массива при помощи указателей (v 3)</vt:lpstr>
      <vt:lpstr>Нечто особое</vt:lpstr>
      <vt:lpstr>Нечто совсем особое</vt:lpstr>
      <vt:lpstr>Нечто совсем особое</vt:lpstr>
      <vt:lpstr>Массивы и указатели – еще раз</vt:lpstr>
      <vt:lpstr>Операции над указателями</vt:lpstr>
      <vt:lpstr>Что можно почитать про «Указатели и массивы»</vt:lpstr>
      <vt:lpstr>Презентация PowerPoint</vt:lpstr>
      <vt:lpstr>Использование указателей при обработке строк</vt:lpstr>
      <vt:lpstr>Собственная реализация strlen v2</vt:lpstr>
      <vt:lpstr>Собственная реализация strlen v2 (2)</vt:lpstr>
      <vt:lpstr>Собственная реализация strlen v2 (3)</vt:lpstr>
      <vt:lpstr>Собственная реализация strlen v2 (4)</vt:lpstr>
      <vt:lpstr>Собственная реализация strcpy</vt:lpstr>
      <vt:lpstr>Собственная реализация strcpy (2)</vt:lpstr>
      <vt:lpstr>Собственная реализация strcat</vt:lpstr>
      <vt:lpstr>Собственная реализация strcat (2)</vt:lpstr>
      <vt:lpstr>Презентация PowerPoint</vt:lpstr>
      <vt:lpstr>Ввод строк с клавиатуры</vt:lpstr>
      <vt:lpstr>Ввод при помощи scanf</vt:lpstr>
      <vt:lpstr>Ввод при помощи scanf_s</vt:lpstr>
      <vt:lpstr>Ввод при помощи fgets</vt:lpstr>
      <vt:lpstr>Презентация PowerPoint</vt:lpstr>
      <vt:lpstr>Лабораторная работа №20</vt:lpstr>
      <vt:lpstr>Задача 1 – Hello по русски!</vt:lpstr>
      <vt:lpstr>Задача 1+ – Hello по русски!</vt:lpstr>
      <vt:lpstr>Задача 2</vt:lpstr>
      <vt:lpstr>Задача 3*</vt:lpstr>
      <vt:lpstr>Задача 4</vt:lpstr>
      <vt:lpstr>Задача 5*</vt:lpstr>
      <vt:lpstr>Задача 6.1</vt:lpstr>
      <vt:lpstr>Задача 6.2</vt:lpstr>
      <vt:lpstr>Задача 7.1</vt:lpstr>
      <vt:lpstr>Задача 7.2*</vt:lpstr>
      <vt:lpstr>Задача 8*</vt:lpstr>
      <vt:lpstr>Задача 8* (1)</vt:lpstr>
      <vt:lpstr>Задача 8* (2)</vt:lpstr>
      <vt:lpstr>Задача 8* (3)</vt:lpstr>
      <vt:lpstr>Задача 8* (4)</vt:lpstr>
      <vt:lpstr>Задача 8* (5)</vt:lpstr>
      <vt:lpstr>Задача 8* (6)</vt:lpstr>
      <vt:lpstr>Задача 8* (7)</vt:lpstr>
      <vt:lpstr>Задача 8* (8)</vt:lpstr>
      <vt:lpstr>Задача 8* (9)</vt:lpstr>
      <vt:lpstr>Задача 8* (10)</vt:lpstr>
      <vt:lpstr>Задача 8* (11)</vt:lpstr>
      <vt:lpstr>Задача 9 *</vt:lpstr>
      <vt:lpstr>Задача 10 **</vt:lpstr>
      <vt:lpstr>Задача 11 **</vt:lpstr>
      <vt:lpstr>Задача 12 **</vt:lpstr>
      <vt:lpstr>Домашнее задание - часть 1</vt:lpstr>
      <vt:lpstr>Домашнее задание  - часть 2</vt:lpstr>
      <vt:lpstr>ИТОГО по лабораторной работе 20</vt:lpstr>
      <vt:lpstr>Презентация PowerPoint</vt:lpstr>
      <vt:lpstr>Лабораторная работа №21</vt:lpstr>
      <vt:lpstr>Задача 1 – Найти в интернете информацию</vt:lpstr>
      <vt:lpstr>Задача 2 – Выбрать функции для подробного изучения</vt:lpstr>
      <vt:lpstr>Задача 3 – Подготовить код для одной из выбранных функций</vt:lpstr>
      <vt:lpstr>Задача 3. Образец выполнения на примере isalpha() - 1</vt:lpstr>
      <vt:lpstr>Задача 3. Образец выполнения на примере isalpha() - 2</vt:lpstr>
      <vt:lpstr>Задача 3. Образец выполнения на примере isalpha() - 3</vt:lpstr>
      <vt:lpstr>Задача 3. Образец выполнения на примере isalpha() - 4</vt:lpstr>
      <vt:lpstr>Задача 4-10+ Подготовить код для каждой из выбранных функций</vt:lpstr>
      <vt:lpstr>Задача 4. Образец выполнения на примере strcat() - 1</vt:lpstr>
      <vt:lpstr>Задача 4. Образец выполнения на примере strcat() - 2</vt:lpstr>
      <vt:lpstr>ИТОГО по лабораторной работе 21</vt:lpstr>
      <vt:lpstr>Презентация PowerPoint</vt:lpstr>
      <vt:lpstr>ИТОГО по лекции 11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Основы программирования</dc:title>
  <dc:creator>Oleg</dc:creator>
  <cp:lastModifiedBy>Oleg</cp:lastModifiedBy>
  <cp:revision>316</cp:revision>
  <dcterms:created xsi:type="dcterms:W3CDTF">2015-09-02T18:56:24Z</dcterms:created>
  <dcterms:modified xsi:type="dcterms:W3CDTF">2022-11-17T21:52:54Z</dcterms:modified>
</cp:coreProperties>
</file>